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14"/>
  </p:notesMasterIdLst>
  <p:sldIdLst>
    <p:sldId id="256" r:id="rId2"/>
    <p:sldId id="265" r:id="rId3"/>
    <p:sldId id="266" r:id="rId4"/>
    <p:sldId id="267" r:id="rId5"/>
    <p:sldId id="268" r:id="rId6"/>
    <p:sldId id="271" r:id="rId7"/>
    <p:sldId id="270" r:id="rId8"/>
    <p:sldId id="273" r:id="rId9"/>
    <p:sldId id="275" r:id="rId10"/>
    <p:sldId id="327" r:id="rId11"/>
    <p:sldId id="328" r:id="rId12"/>
    <p:sldId id="29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21"/>
    <p:restoredTop sz="79876" autoAdjust="0"/>
  </p:normalViewPr>
  <p:slideViewPr>
    <p:cSldViewPr snapToGrid="0" snapToObjects="1">
      <p:cViewPr>
        <p:scale>
          <a:sx n="72" d="100"/>
          <a:sy n="72" d="100"/>
        </p:scale>
        <p:origin x="468" y="1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4328309476779319"/>
          <c:y val="9.3223142468523507E-2"/>
          <c:w val="0.79706632031820768"/>
          <c:h val="0.67659821570760603"/>
        </c:manualLayout>
      </c:layout>
      <c:scatterChart>
        <c:scatterStyle val="smoothMarker"/>
        <c:varyColors val="0"/>
        <c:ser>
          <c:idx val="0"/>
          <c:order val="0"/>
          <c:tx>
            <c:strRef>
              <c:f>Sheet1!$A$8</c:f>
              <c:strCache>
                <c:ptCount val="1"/>
                <c:pt idx="0">
                  <c:v>Execution Time (Seconds)</c:v>
                </c:pt>
              </c:strCache>
            </c:strRef>
          </c:tx>
          <c:spPr>
            <a:ln w="38100" cap="rnd">
              <a:solidFill>
                <a:schemeClr val="accent1"/>
              </a:solidFill>
              <a:round/>
            </a:ln>
            <a:effectLst/>
          </c:spPr>
          <c:marker>
            <c:symbol val="circle"/>
            <c:size val="5"/>
            <c:spPr>
              <a:solidFill>
                <a:schemeClr val="accent1"/>
              </a:solidFill>
              <a:ln w="41275">
                <a:solidFill>
                  <a:schemeClr val="accent1"/>
                </a:solidFill>
              </a:ln>
              <a:effectLst/>
            </c:spPr>
          </c:marker>
          <c:xVal>
            <c:numRef>
              <c:f>Sheet1!$B$7:$N$7</c:f>
              <c:numCache>
                <c:formatCode>General</c:formatCode>
                <c:ptCount val="13"/>
                <c:pt idx="0">
                  <c:v>0</c:v>
                </c:pt>
                <c:pt idx="1">
                  <c:v>200</c:v>
                </c:pt>
                <c:pt idx="2">
                  <c:v>500</c:v>
                </c:pt>
                <c:pt idx="3">
                  <c:v>1000</c:v>
                </c:pt>
                <c:pt idx="4">
                  <c:v>2000</c:v>
                </c:pt>
                <c:pt idx="5">
                  <c:v>3000</c:v>
                </c:pt>
                <c:pt idx="6">
                  <c:v>4000</c:v>
                </c:pt>
                <c:pt idx="7">
                  <c:v>5000</c:v>
                </c:pt>
                <c:pt idx="8">
                  <c:v>6000</c:v>
                </c:pt>
                <c:pt idx="9">
                  <c:v>7000</c:v>
                </c:pt>
                <c:pt idx="10">
                  <c:v>8000</c:v>
                </c:pt>
                <c:pt idx="11">
                  <c:v>9000</c:v>
                </c:pt>
                <c:pt idx="12">
                  <c:v>10000</c:v>
                </c:pt>
              </c:numCache>
            </c:numRef>
          </c:xVal>
          <c:yVal>
            <c:numRef>
              <c:f>Sheet1!$B$8:$N$8</c:f>
              <c:numCache>
                <c:formatCode>General</c:formatCode>
                <c:ptCount val="13"/>
                <c:pt idx="0">
                  <c:v>0</c:v>
                </c:pt>
                <c:pt idx="1">
                  <c:v>1</c:v>
                </c:pt>
                <c:pt idx="2">
                  <c:v>2</c:v>
                </c:pt>
                <c:pt idx="3">
                  <c:v>5</c:v>
                </c:pt>
                <c:pt idx="4">
                  <c:v>30</c:v>
                </c:pt>
                <c:pt idx="5">
                  <c:v>80</c:v>
                </c:pt>
                <c:pt idx="6">
                  <c:v>140</c:v>
                </c:pt>
                <c:pt idx="7">
                  <c:v>190</c:v>
                </c:pt>
                <c:pt idx="8">
                  <c:v>240</c:v>
                </c:pt>
                <c:pt idx="9">
                  <c:v>310</c:v>
                </c:pt>
                <c:pt idx="10">
                  <c:v>390</c:v>
                </c:pt>
                <c:pt idx="11">
                  <c:v>470</c:v>
                </c:pt>
                <c:pt idx="12">
                  <c:v>530</c:v>
                </c:pt>
              </c:numCache>
            </c:numRef>
          </c:yVal>
          <c:smooth val="1"/>
          <c:extLst>
            <c:ext xmlns:c16="http://schemas.microsoft.com/office/drawing/2014/chart" uri="{C3380CC4-5D6E-409C-BE32-E72D297353CC}">
              <c16:uniqueId val="{00000000-6FDB-4E72-B050-9A321508BF39}"/>
            </c:ext>
          </c:extLst>
        </c:ser>
        <c:dLbls>
          <c:showLegendKey val="0"/>
          <c:showVal val="0"/>
          <c:showCatName val="0"/>
          <c:showSerName val="0"/>
          <c:showPercent val="0"/>
          <c:showBubbleSize val="0"/>
        </c:dLbls>
        <c:axId val="1140112232"/>
        <c:axId val="1140114032"/>
      </c:scatterChart>
      <c:valAx>
        <c:axId val="1140112232"/>
        <c:scaling>
          <c:orientation val="minMax"/>
          <c:max val="100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200" b="1" i="0" u="none" strike="noStrike" kern="1200" baseline="0">
                    <a:solidFill>
                      <a:schemeClr val="tx1"/>
                    </a:solidFill>
                    <a:latin typeface="+mn-lt"/>
                    <a:ea typeface="+mn-ea"/>
                    <a:cs typeface="+mn-cs"/>
                  </a:defRPr>
                </a:pPr>
                <a:r>
                  <a:rPr lang="en-US" sz="2200" b="1" dirty="0">
                    <a:solidFill>
                      <a:schemeClr val="tx1"/>
                    </a:solidFill>
                  </a:rPr>
                  <a:t>Number of Jobs</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500" b="1" i="0" u="none" strike="noStrike" kern="1200" baseline="0">
                <a:solidFill>
                  <a:schemeClr val="tx1"/>
                </a:solidFill>
                <a:latin typeface="+mn-lt"/>
                <a:ea typeface="+mn-ea"/>
                <a:cs typeface="+mn-cs"/>
              </a:defRPr>
            </a:pPr>
            <a:endParaRPr lang="en-US"/>
          </a:p>
        </c:txPr>
        <c:crossAx val="1140114032"/>
        <c:crosses val="autoZero"/>
        <c:crossBetween val="midCat"/>
      </c:valAx>
      <c:valAx>
        <c:axId val="1140114032"/>
        <c:scaling>
          <c:orientation val="minMax"/>
          <c:max val="55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200" b="1" i="0" u="none" strike="noStrike" kern="1200" baseline="0">
                    <a:solidFill>
                      <a:schemeClr val="tx1"/>
                    </a:solidFill>
                    <a:latin typeface="+mn-lt"/>
                    <a:ea typeface="+mn-ea"/>
                    <a:cs typeface="+mn-cs"/>
                  </a:defRPr>
                </a:pPr>
                <a:r>
                  <a:rPr lang="en-US" sz="2200" b="1" dirty="0">
                    <a:solidFill>
                      <a:schemeClr val="tx1"/>
                    </a:solidFill>
                  </a:rPr>
                  <a:t>Time (Seconds)</a:t>
                </a:r>
              </a:p>
            </c:rich>
          </c:tx>
          <c:layout>
            <c:manualLayout>
              <c:xMode val="edge"/>
              <c:yMode val="edge"/>
              <c:x val="0"/>
              <c:y val="0.14185272369457202"/>
            </c:manualLayout>
          </c:layout>
          <c:overlay val="0"/>
          <c:spPr>
            <a:noFill/>
            <a:ln>
              <a:noFill/>
            </a:ln>
            <a:effectLst/>
          </c:spPr>
          <c:txPr>
            <a:bodyPr rot="-5400000" spcFirstLastPara="1" vertOverflow="ellipsis" vert="horz" wrap="square" anchor="ctr" anchorCtr="1"/>
            <a:lstStyle/>
            <a:p>
              <a:pPr>
                <a:defRPr sz="2200" b="1"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500" b="1" i="0" u="none" strike="noStrike" kern="1200" baseline="0">
                <a:solidFill>
                  <a:schemeClr val="tx1"/>
                </a:solidFill>
                <a:latin typeface="+mn-lt"/>
                <a:ea typeface="+mn-ea"/>
                <a:cs typeface="+mn-cs"/>
              </a:defRPr>
            </a:pPr>
            <a:endParaRPr lang="en-US"/>
          </a:p>
        </c:txPr>
        <c:crossAx val="1140112232"/>
        <c:crosses val="autoZero"/>
        <c:crossBetween val="midCat"/>
      </c:valAx>
      <c:spPr>
        <a:noFill/>
        <a:ln w="25400">
          <a:solidFill>
            <a:schemeClr val="tx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149716543634099"/>
          <c:y val="7.230221598689586E-2"/>
          <c:w val="0.77566168640315247"/>
          <c:h val="0.6321900440766739"/>
        </c:manualLayout>
      </c:layout>
      <c:scatterChart>
        <c:scatterStyle val="smoothMarker"/>
        <c:varyColors val="0"/>
        <c:ser>
          <c:idx val="0"/>
          <c:order val="0"/>
          <c:tx>
            <c:strRef>
              <c:f>Sheet1!$A$12</c:f>
              <c:strCache>
                <c:ptCount val="1"/>
                <c:pt idx="0">
                  <c:v>Execution Time (Seconds)</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Sheet1!$B$11:$G$11</c:f>
              <c:numCache>
                <c:formatCode>General</c:formatCode>
                <c:ptCount val="6"/>
                <c:pt idx="0">
                  <c:v>0</c:v>
                </c:pt>
                <c:pt idx="1">
                  <c:v>10</c:v>
                </c:pt>
                <c:pt idx="2">
                  <c:v>20</c:v>
                </c:pt>
                <c:pt idx="3">
                  <c:v>30</c:v>
                </c:pt>
                <c:pt idx="4">
                  <c:v>40</c:v>
                </c:pt>
                <c:pt idx="5">
                  <c:v>50</c:v>
                </c:pt>
              </c:numCache>
            </c:numRef>
          </c:xVal>
          <c:yVal>
            <c:numRef>
              <c:f>Sheet1!$B$12:$G$12</c:f>
              <c:numCache>
                <c:formatCode>General</c:formatCode>
                <c:ptCount val="6"/>
                <c:pt idx="0">
                  <c:v>3</c:v>
                </c:pt>
                <c:pt idx="1">
                  <c:v>50</c:v>
                </c:pt>
                <c:pt idx="2">
                  <c:v>270</c:v>
                </c:pt>
                <c:pt idx="3">
                  <c:v>340</c:v>
                </c:pt>
                <c:pt idx="4">
                  <c:v>370</c:v>
                </c:pt>
                <c:pt idx="5">
                  <c:v>400</c:v>
                </c:pt>
              </c:numCache>
            </c:numRef>
          </c:yVal>
          <c:smooth val="1"/>
          <c:extLst>
            <c:ext xmlns:c16="http://schemas.microsoft.com/office/drawing/2014/chart" uri="{C3380CC4-5D6E-409C-BE32-E72D297353CC}">
              <c16:uniqueId val="{00000000-EBA9-47DA-A355-49971A29C4F4}"/>
            </c:ext>
          </c:extLst>
        </c:ser>
        <c:dLbls>
          <c:showLegendKey val="0"/>
          <c:showVal val="0"/>
          <c:showCatName val="0"/>
          <c:showSerName val="0"/>
          <c:showPercent val="0"/>
          <c:showBubbleSize val="0"/>
        </c:dLbls>
        <c:axId val="1152174392"/>
        <c:axId val="1152172232"/>
      </c:scatterChart>
      <c:valAx>
        <c:axId val="1152174392"/>
        <c:scaling>
          <c:orientation val="minMax"/>
          <c:max val="5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200" b="1" i="0" u="none" strike="noStrike" kern="1200" baseline="0">
                    <a:solidFill>
                      <a:schemeClr val="tx1"/>
                    </a:solidFill>
                    <a:latin typeface="+mn-lt"/>
                    <a:ea typeface="+mn-ea"/>
                    <a:cs typeface="+mn-cs"/>
                  </a:defRPr>
                </a:pPr>
                <a:r>
                  <a:rPr lang="en-US" sz="2200" b="1">
                    <a:solidFill>
                      <a:schemeClr val="tx1"/>
                    </a:solidFill>
                  </a:rPr>
                  <a:t>Number of Sites</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500" b="1" i="0" u="none" strike="noStrike" kern="1200" baseline="0">
                <a:solidFill>
                  <a:schemeClr val="tx1"/>
                </a:solidFill>
                <a:latin typeface="+mn-lt"/>
                <a:ea typeface="+mn-ea"/>
                <a:cs typeface="+mn-cs"/>
              </a:defRPr>
            </a:pPr>
            <a:endParaRPr lang="en-US"/>
          </a:p>
        </c:txPr>
        <c:crossAx val="1152172232"/>
        <c:crosses val="autoZero"/>
        <c:crossBetween val="midCat"/>
      </c:valAx>
      <c:valAx>
        <c:axId val="1152172232"/>
        <c:scaling>
          <c:orientation val="minMax"/>
          <c:max val="430"/>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200" b="1" i="0" u="none" strike="noStrike" kern="1200" baseline="0">
                    <a:solidFill>
                      <a:schemeClr val="tx1"/>
                    </a:solidFill>
                    <a:latin typeface="+mn-lt"/>
                    <a:ea typeface="+mn-ea"/>
                    <a:cs typeface="+mn-cs"/>
                  </a:defRPr>
                </a:pPr>
                <a:r>
                  <a:rPr lang="en-US" sz="2200" b="1">
                    <a:solidFill>
                      <a:schemeClr val="tx1"/>
                    </a:solidFill>
                  </a:rPr>
                  <a:t>Time (Seconds)</a:t>
                </a:r>
              </a:p>
            </c:rich>
          </c:tx>
          <c:layout>
            <c:manualLayout>
              <c:xMode val="edge"/>
              <c:yMode val="edge"/>
              <c:x val="4.8651857083049373E-2"/>
              <c:y val="0.11265004272276471"/>
            </c:manualLayout>
          </c:layout>
          <c:overlay val="0"/>
          <c:spPr>
            <a:noFill/>
            <a:ln>
              <a:noFill/>
            </a:ln>
            <a:effectLst/>
          </c:spPr>
          <c:txPr>
            <a:bodyPr rot="-5400000" spcFirstLastPara="1" vertOverflow="ellipsis" vert="horz" wrap="square" anchor="ctr" anchorCtr="1"/>
            <a:lstStyle/>
            <a:p>
              <a:pPr>
                <a:defRPr sz="2200" b="1" i="0" u="none" strike="noStrike" kern="1200" baseline="0">
                  <a:solidFill>
                    <a:schemeClr val="tx1"/>
                  </a:solidFill>
                  <a:latin typeface="+mn-lt"/>
                  <a:ea typeface="+mn-ea"/>
                  <a:cs typeface="+mn-cs"/>
                </a:defRPr>
              </a:pPr>
              <a:endParaRPr lang="en-US"/>
            </a:p>
          </c:txPr>
        </c:title>
        <c:numFmt formatCode="General" sourceLinked="1"/>
        <c:majorTickMark val="out"/>
        <c:minorTickMark val="none"/>
        <c:tickLblPos val="nextTo"/>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sz="1500" b="1" i="0" u="none" strike="noStrike" kern="1200" baseline="0">
                <a:solidFill>
                  <a:schemeClr val="tx1"/>
                </a:solidFill>
                <a:latin typeface="+mn-lt"/>
                <a:ea typeface="+mn-ea"/>
                <a:cs typeface="+mn-cs"/>
              </a:defRPr>
            </a:pPr>
            <a:endParaRPr lang="en-US"/>
          </a:p>
        </c:txPr>
        <c:crossAx val="1152174392"/>
        <c:crosses val="autoZero"/>
        <c:crossBetween val="midCat"/>
      </c:valAx>
      <c:spPr>
        <a:noFill/>
        <a:ln w="25400">
          <a:solidFill>
            <a:schemeClr val="tx1"/>
          </a:solid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36F475-F7F5-6C41-B37C-656C49194CAF}" type="datetimeFigureOut">
              <a:rPr lang="en-US" smtClean="0"/>
              <a:t>11/6/2025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5839EF-EF2D-A244-8B03-02564FD38722}" type="slidenum">
              <a:rPr lang="en-US" smtClean="0"/>
              <a:t>‹#›</a:t>
            </a:fld>
            <a:endParaRPr lang="en-US"/>
          </a:p>
        </p:txBody>
      </p:sp>
    </p:spTree>
    <p:extLst>
      <p:ext uri="{BB962C8B-B14F-4D97-AF65-F5344CB8AC3E}">
        <p14:creationId xmlns:p14="http://schemas.microsoft.com/office/powerpoint/2010/main" val="2679280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Good morning everyone. I’m Sairam Sri Vatsavai from Brookhaven National Lab, and today I’ll be presenting CGSim, a simulation framework for large-scale distributed computing environments.</a:t>
            </a:r>
            <a:br>
              <a:rPr lang="en-US" b="0" dirty="0"/>
            </a:br>
            <a:r>
              <a:rPr lang="en-US" b="0" dirty="0"/>
              <a:t>This work is part of a Redwood collaboration, under the DOE Office of Science.</a:t>
            </a:r>
            <a:br>
              <a:rPr lang="en-US" b="0" dirty="0"/>
            </a:br>
            <a:r>
              <a:rPr lang="en-US" b="0" dirty="0"/>
              <a:t>Our goal with CGSim is to enable accurate, scalable, and data-driven simulation of distributed infrastructures like the Worldwide LHC Computing Grid.</a:t>
            </a:r>
          </a:p>
        </p:txBody>
      </p:sp>
      <p:sp>
        <p:nvSpPr>
          <p:cNvPr id="4" name="Slide Number Placeholder 3"/>
          <p:cNvSpPr>
            <a:spLocks noGrp="1"/>
          </p:cNvSpPr>
          <p:nvPr>
            <p:ph type="sldNum" sz="quarter" idx="5"/>
          </p:nvPr>
        </p:nvSpPr>
        <p:spPr/>
        <p:txBody>
          <a:bodyPr/>
          <a:lstStyle/>
          <a:p>
            <a:fld id="{515839EF-EF2D-A244-8B03-02564FD38722}" type="slidenum">
              <a:rPr lang="en-US" smtClean="0"/>
              <a:t>1</a:t>
            </a:fld>
            <a:endParaRPr lang="en-US"/>
          </a:p>
        </p:txBody>
      </p:sp>
    </p:spTree>
    <p:extLst>
      <p:ext uri="{BB962C8B-B14F-4D97-AF65-F5344CB8AC3E}">
        <p14:creationId xmlns:p14="http://schemas.microsoft.com/office/powerpoint/2010/main" val="14757481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has broad range of applicability, such as </a:t>
            </a:r>
            <a:br>
              <a:rPr lang="en-US" dirty="0"/>
            </a:br>
            <a:r>
              <a:rPr lang="en-US" dirty="0"/>
              <a:t> Enables generation of goes before</a:t>
            </a:r>
            <a:br>
              <a:rPr lang="en-US" dirty="0"/>
            </a:br>
            <a:r>
              <a:rPr lang="en-US" dirty="0"/>
              <a:t>In this presentation we showed the calibration of the WLCG system and </a:t>
            </a:r>
            <a:br>
              <a:rPr lang="en-US" dirty="0"/>
            </a:br>
            <a:r>
              <a:rPr lang="en-US" b="1" dirty="0"/>
              <a:t>Future Work </a:t>
            </a:r>
          </a:p>
        </p:txBody>
      </p:sp>
      <p:sp>
        <p:nvSpPr>
          <p:cNvPr id="4" name="Slide Number Placeholder 3"/>
          <p:cNvSpPr>
            <a:spLocks noGrp="1"/>
          </p:cNvSpPr>
          <p:nvPr>
            <p:ph type="sldNum" sz="quarter" idx="5"/>
          </p:nvPr>
        </p:nvSpPr>
        <p:spPr/>
        <p:txBody>
          <a:bodyPr/>
          <a:lstStyle/>
          <a:p>
            <a:fld id="{515839EF-EF2D-A244-8B03-02564FD38722}" type="slidenum">
              <a:rPr lang="en-US" smtClean="0"/>
              <a:t>11</a:t>
            </a:fld>
            <a:endParaRPr lang="en-US"/>
          </a:p>
        </p:txBody>
      </p:sp>
    </p:spTree>
    <p:extLst>
      <p:ext uri="{BB962C8B-B14F-4D97-AF65-F5344CB8AC3E}">
        <p14:creationId xmlns:p14="http://schemas.microsoft.com/office/powerpoint/2010/main" val="3291698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Here is the outline of my talk</a:t>
            </a:r>
          </a:p>
        </p:txBody>
      </p:sp>
      <p:sp>
        <p:nvSpPr>
          <p:cNvPr id="4" name="Slide Number Placeholder 3"/>
          <p:cNvSpPr>
            <a:spLocks noGrp="1"/>
          </p:cNvSpPr>
          <p:nvPr>
            <p:ph type="sldNum" sz="quarter" idx="5"/>
          </p:nvPr>
        </p:nvSpPr>
        <p:spPr/>
        <p:txBody>
          <a:bodyPr/>
          <a:lstStyle/>
          <a:p>
            <a:fld id="{515839EF-EF2D-A244-8B03-02564FD38722}" type="slidenum">
              <a:rPr lang="en-US" smtClean="0"/>
              <a:t>2</a:t>
            </a:fld>
            <a:endParaRPr lang="en-US"/>
          </a:p>
        </p:txBody>
      </p:sp>
    </p:spTree>
    <p:extLst>
      <p:ext uri="{BB962C8B-B14F-4D97-AF65-F5344CB8AC3E}">
        <p14:creationId xmlns:p14="http://schemas.microsoft.com/office/powerpoint/2010/main" val="3926520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some background.</a:t>
            </a:r>
            <a:br>
              <a:rPr lang="en-US" b="0" dirty="0"/>
            </a:br>
            <a:r>
              <a:rPr lang="en-US" b="0" dirty="0"/>
              <a:t>The Worldwide LHC Computing Grid, or WLCG, forms the backbone of data processing for CERN’s Large Hadron Collider experiments such as ATLAS.</a:t>
            </a:r>
            <a:br>
              <a:rPr lang="en-US" b="0" dirty="0"/>
            </a:br>
            <a:r>
              <a:rPr lang="en-US" b="0" dirty="0"/>
              <a:t>It connects about 200 computing sites worldwide, organized into tiers.</a:t>
            </a:r>
            <a:br>
              <a:rPr lang="en-US" b="0" dirty="0"/>
            </a:br>
            <a:r>
              <a:rPr lang="en-US" b="0" dirty="0"/>
              <a:t>Data from the LHC flows from Tier-0 (CERN) to Tier-1 and Tier-2 centers, and eventually to Tier-3 sites for user-level analysis.</a:t>
            </a:r>
            <a:br>
              <a:rPr lang="en-US" b="0" dirty="0"/>
            </a:br>
            <a:r>
              <a:rPr lang="en-US" b="0" dirty="0"/>
              <a:t>Two key systems orchestrate this workflow: </a:t>
            </a:r>
            <a:r>
              <a:rPr lang="en-US" b="0" dirty="0" err="1"/>
              <a:t>PanDA</a:t>
            </a:r>
            <a:r>
              <a:rPr lang="en-US" b="0" dirty="0"/>
              <a:t> for workload management and </a:t>
            </a:r>
            <a:r>
              <a:rPr lang="en-US" b="0" dirty="0" err="1"/>
              <a:t>Rucio</a:t>
            </a:r>
            <a:r>
              <a:rPr lang="en-US" b="0" dirty="0"/>
              <a:t> for data management — together handling more than 1 exabyte of scientific data.</a:t>
            </a:r>
          </a:p>
          <a:p>
            <a:r>
              <a:rPr lang="en-US" b="0" dirty="0"/>
              <a:t>Simulating such a complex, globally distributed system is highly valuable because a simulator can provide a controlled environment to evaluate new scheduling strategies, explore “what-if” scenarios, and gain insights into system-level performance and scalability.</a:t>
            </a:r>
            <a:br>
              <a:rPr lang="en-US" b="0" dirty="0"/>
            </a:br>
            <a:r>
              <a:rPr lang="en-US" b="0" dirty="0"/>
              <a:t>This i</a:t>
            </a:r>
          </a:p>
          <a:p>
            <a:endParaRPr lang="en-US" dirty="0"/>
          </a:p>
        </p:txBody>
      </p:sp>
      <p:sp>
        <p:nvSpPr>
          <p:cNvPr id="4" name="Slide Number Placeholder 3"/>
          <p:cNvSpPr>
            <a:spLocks noGrp="1"/>
          </p:cNvSpPr>
          <p:nvPr>
            <p:ph type="sldNum" sz="quarter" idx="5"/>
          </p:nvPr>
        </p:nvSpPr>
        <p:spPr/>
        <p:txBody>
          <a:bodyPr/>
          <a:lstStyle/>
          <a:p>
            <a:fld id="{515839EF-EF2D-A244-8B03-02564FD38722}" type="slidenum">
              <a:rPr lang="en-US" smtClean="0"/>
              <a:t>3</a:t>
            </a:fld>
            <a:endParaRPr lang="en-US"/>
          </a:p>
        </p:txBody>
      </p:sp>
    </p:spTree>
    <p:extLst>
      <p:ext uri="{BB962C8B-B14F-4D97-AF65-F5344CB8AC3E}">
        <p14:creationId xmlns:p14="http://schemas.microsoft.com/office/powerpoint/2010/main" val="621144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Simulation of such infrastructures isn’t new, but existing tools have limitations.</a:t>
            </a:r>
            <a:br>
              <a:rPr lang="en-US" dirty="0"/>
            </a:br>
            <a:r>
              <a:rPr lang="en-US" dirty="0"/>
              <a:t>As shown in this comparison table, earlier frameworks like </a:t>
            </a:r>
            <a:r>
              <a:rPr lang="en-US" b="1" dirty="0" err="1"/>
              <a:t>GridSim</a:t>
            </a:r>
            <a:r>
              <a:rPr lang="en-US" dirty="0"/>
              <a:t> (2002), </a:t>
            </a:r>
            <a:r>
              <a:rPr lang="en-US" b="1" dirty="0" err="1"/>
              <a:t>CloudSim</a:t>
            </a:r>
            <a:r>
              <a:rPr lang="en-US" dirty="0"/>
              <a:t> (2011), </a:t>
            </a:r>
            <a:r>
              <a:rPr lang="en-US" b="1" dirty="0" err="1"/>
              <a:t>SimGrid</a:t>
            </a:r>
            <a:r>
              <a:rPr lang="en-US" dirty="0"/>
              <a:t>, </a:t>
            </a:r>
            <a:r>
              <a:rPr lang="en-US" b="1" dirty="0"/>
              <a:t>WRENCH</a:t>
            </a:r>
            <a:r>
              <a:rPr lang="en-US" dirty="0"/>
              <a:t>, and </a:t>
            </a:r>
            <a:r>
              <a:rPr lang="en-US" b="1" dirty="0" err="1"/>
              <a:t>DCSim</a:t>
            </a:r>
            <a:r>
              <a:rPr lang="en-US" dirty="0"/>
              <a:t> cover some aspects like scalability or modularity, but none provide all of these together:</a:t>
            </a:r>
          </a:p>
          <a:p>
            <a:r>
              <a:rPr lang="en-US" dirty="0"/>
              <a:t>multi-site scalability,</a:t>
            </a:r>
          </a:p>
          <a:p>
            <a:r>
              <a:rPr lang="en-US" dirty="0"/>
              <a:t>plugin-based modularity,</a:t>
            </a:r>
          </a:p>
          <a:p>
            <a:r>
              <a:rPr lang="en-US" dirty="0"/>
              <a:t>dataset generation for ML,</a:t>
            </a:r>
          </a:p>
          <a:p>
            <a:r>
              <a:rPr lang="en-US" dirty="0"/>
              <a:t>grid-specific validation, and</a:t>
            </a:r>
          </a:p>
          <a:p>
            <a:r>
              <a:rPr lang="en-US" dirty="0"/>
              <a:t>production workload support.</a:t>
            </a:r>
            <a:br>
              <a:rPr lang="en-US" dirty="0"/>
            </a:br>
            <a:r>
              <a:rPr lang="en-US" b="1" dirty="0"/>
              <a:t>CGSim</a:t>
            </a:r>
            <a:r>
              <a:rPr lang="en-US" dirty="0"/>
              <a:t> was designed to bring all these together in a unified, validated, and extensible framework.”</a:t>
            </a:r>
          </a:p>
          <a:p>
            <a:endParaRPr lang="en-US" dirty="0"/>
          </a:p>
        </p:txBody>
      </p:sp>
      <p:sp>
        <p:nvSpPr>
          <p:cNvPr id="4" name="Slide Number Placeholder 3"/>
          <p:cNvSpPr>
            <a:spLocks noGrp="1"/>
          </p:cNvSpPr>
          <p:nvPr>
            <p:ph type="sldNum" sz="quarter" idx="5"/>
          </p:nvPr>
        </p:nvSpPr>
        <p:spPr/>
        <p:txBody>
          <a:bodyPr/>
          <a:lstStyle/>
          <a:p>
            <a:fld id="{515839EF-EF2D-A244-8B03-02564FD38722}" type="slidenum">
              <a:rPr lang="en-US" smtClean="0"/>
              <a:t>4</a:t>
            </a:fld>
            <a:endParaRPr lang="en-US"/>
          </a:p>
        </p:txBody>
      </p:sp>
    </p:spTree>
    <p:extLst>
      <p:ext uri="{BB962C8B-B14F-4D97-AF65-F5344CB8AC3E}">
        <p14:creationId xmlns:p14="http://schemas.microsoft.com/office/powerpoint/2010/main" val="2441587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trike="noStrike" dirty="0"/>
              <a:t>This is the architecture and operational flow of our simulation environment. It shows how data is ingested, processed, simulated, and monitored to produce various performance metrics.</a:t>
            </a:r>
            <a:br>
              <a:rPr lang="en-US" strike="noStrike" dirty="0"/>
            </a:br>
            <a:r>
              <a:rPr lang="en-US" strike="noStrike" dirty="0"/>
              <a:t>Lets start on the left hand </a:t>
            </a:r>
            <a:r>
              <a:rPr lang="en-US" strike="noStrike" dirty="0" err="1"/>
              <a:t>side.The</a:t>
            </a:r>
            <a:r>
              <a:rPr lang="en-US" strike="noStrike" dirty="0"/>
              <a:t> input to CGSim are </a:t>
            </a:r>
            <a:r>
              <a:rPr lang="en-US" strike="noStrike" dirty="0" err="1"/>
              <a:t>json</a:t>
            </a:r>
            <a:r>
              <a:rPr lang="en-US" strike="noStrike" dirty="0"/>
              <a:t> config files. These contain information on the grid configuration, site connection and simulation environment. This information is fed to the parser, The parser uses site information to setup the distributed computing platform shown at the center and feeds historical jobs to the job manager. </a:t>
            </a:r>
            <a:br>
              <a:rPr lang="en-US" strike="noStrike" dirty="0"/>
            </a:br>
            <a:r>
              <a:rPr lang="en-US" strike="noStrike" dirty="0"/>
              <a:t>Moving on to the top we have job manager, this component is responsible for organizing and queuing the simulation Jobs that need to be run.</a:t>
            </a:r>
            <a:br>
              <a:rPr lang="en-US" strike="noStrike" dirty="0"/>
            </a:br>
            <a:r>
              <a:rPr lang="en-US" strike="noStrike" dirty="0"/>
              <a:t>These Jobs are then passed to a job executor which works with </a:t>
            </a:r>
            <a:r>
              <a:rPr lang="en-US" b="0" strike="noStrike" dirty="0"/>
              <a:t>dispatcher</a:t>
            </a:r>
            <a:r>
              <a:rPr lang="en-US" strike="noStrike" dirty="0"/>
              <a:t>. The Dispatcher assigns these jobs to available resources within our simulation platform. CGSim has modular plugin architecture which allows the integration and evaluation of different job dispatching or </a:t>
            </a:r>
            <a:r>
              <a:rPr lang="en-US" strike="noStrike" dirty="0" err="1"/>
              <a:t>allocaton</a:t>
            </a:r>
            <a:r>
              <a:rPr lang="en-US" strike="noStrike" dirty="0"/>
              <a:t> strategies.  </a:t>
            </a:r>
            <a:br>
              <a:rPr lang="en-US" strike="noStrike" dirty="0"/>
            </a:br>
            <a:r>
              <a:rPr lang="en-US" strike="noStrike" dirty="0"/>
              <a:t>The job executor runs the jobs on the simulated platform as they come in.</a:t>
            </a:r>
            <a:br>
              <a:rPr lang="en-US" strike="noStrike" dirty="0"/>
            </a:br>
            <a:r>
              <a:rPr lang="en-US" strike="noStrike" dirty="0"/>
              <a:t>The </a:t>
            </a:r>
            <a:r>
              <a:rPr lang="en-US" b="0" strike="noStrike" dirty="0" err="1"/>
              <a:t>SimGrid</a:t>
            </a:r>
            <a:r>
              <a:rPr lang="en-US" b="0" strike="noStrike" dirty="0"/>
              <a:t> Engine </a:t>
            </a:r>
            <a:r>
              <a:rPr lang="en-US" strike="noStrike" dirty="0"/>
              <a:t>executes these simulations, modeling the behavior of the jobs on the defined platform configuration.</a:t>
            </a:r>
            <a:br>
              <a:rPr lang="en-US" strike="noStrike" dirty="0"/>
            </a:br>
            <a:r>
              <a:rPr lang="en-US" strike="noStrike" dirty="0"/>
              <a:t>The simulation generates various </a:t>
            </a:r>
            <a:r>
              <a:rPr lang="en-US" b="0" strike="noStrike" dirty="0"/>
              <a:t>outputs, </a:t>
            </a:r>
            <a:r>
              <a:rPr lang="en-US" strike="noStrike" dirty="0"/>
              <a:t>as indicated at the right. These include crucial performance metrics like </a:t>
            </a:r>
            <a:r>
              <a:rPr lang="en-US" strike="noStrike" dirty="0" err="1"/>
              <a:t>cpu</a:t>
            </a:r>
            <a:r>
              <a:rPr lang="en-US" strike="noStrike" dirty="0"/>
              <a:t> consumption time </a:t>
            </a:r>
            <a:r>
              <a:rPr lang="en-US" strike="noStrike" dirty="0" err="1"/>
              <a:t>rtc</a:t>
            </a:r>
            <a:r>
              <a:rPr lang="en-US" strike="noStrike" dirty="0"/>
              <a:t> and dynamic state of the system</a:t>
            </a:r>
            <a:br>
              <a:rPr lang="en-US" strike="noStrike" dirty="0"/>
            </a:br>
            <a:r>
              <a:rPr lang="en-US" strike="noStrike" dirty="0"/>
              <a:t>This output data is stored in SQLite database, CSV </a:t>
            </a:r>
            <a:br>
              <a:rPr lang="en-US" strike="noStrike" dirty="0"/>
            </a:br>
            <a:r>
              <a:rPr lang="en-US" strike="noStrike" dirty="0"/>
              <a:t>Finally, on the right, we have an </a:t>
            </a:r>
            <a:r>
              <a:rPr lang="en-US" b="0" strike="noStrike" dirty="0"/>
              <a:t>Interactive Monitoring System</a:t>
            </a:r>
            <a:r>
              <a:rPr lang="en-US" strike="noStrike" dirty="0"/>
              <a:t>. </a:t>
            </a:r>
          </a:p>
          <a:p>
            <a:endParaRPr lang="en-US" dirty="0"/>
          </a:p>
        </p:txBody>
      </p:sp>
      <p:sp>
        <p:nvSpPr>
          <p:cNvPr id="4" name="Slide Number Placeholder 3"/>
          <p:cNvSpPr>
            <a:spLocks noGrp="1"/>
          </p:cNvSpPr>
          <p:nvPr>
            <p:ph type="sldNum" sz="quarter" idx="5"/>
          </p:nvPr>
        </p:nvSpPr>
        <p:spPr/>
        <p:txBody>
          <a:bodyPr/>
          <a:lstStyle/>
          <a:p>
            <a:fld id="{515839EF-EF2D-A244-8B03-02564FD38722}" type="slidenum">
              <a:rPr lang="en-US" smtClean="0"/>
              <a:t>5</a:t>
            </a:fld>
            <a:endParaRPr lang="en-US"/>
          </a:p>
        </p:txBody>
      </p:sp>
    </p:spTree>
    <p:extLst>
      <p:ext uri="{BB962C8B-B14F-4D97-AF65-F5344CB8AC3E}">
        <p14:creationId xmlns:p14="http://schemas.microsoft.com/office/powerpoint/2010/main" val="1398997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 important capability of CGSim is its ability to generate high-fidelity, event-level datasets that can be used for machine-learning-based performance modeling.</a:t>
            </a:r>
          </a:p>
          <a:p>
            <a:r>
              <a:rPr lang="en-US" b="0" dirty="0"/>
              <a:t>During a simulation, CGSim continuously records the state of the system and the lifecycle of every job as it progresses through the grid.</a:t>
            </a:r>
            <a:br>
              <a:rPr lang="en-US" b="0" dirty="0"/>
            </a:br>
            <a:r>
              <a:rPr lang="en-US" b="0" dirty="0"/>
              <a:t>This includes detailed metrics such as:</a:t>
            </a:r>
          </a:p>
          <a:p>
            <a:r>
              <a:rPr lang="en-US" b="0" dirty="0"/>
              <a:t>the number of queued and running jobs,</a:t>
            </a:r>
          </a:p>
          <a:p>
            <a:r>
              <a:rPr lang="en-US" b="0" dirty="0"/>
              <a:t>total queued and running cores,</a:t>
            </a:r>
          </a:p>
          <a:p>
            <a:r>
              <a:rPr lang="en-US" b="0" dirty="0"/>
              <a:t>available cores and storage at each site,</a:t>
            </a:r>
          </a:p>
          <a:p>
            <a:r>
              <a:rPr lang="en-US" b="0" dirty="0"/>
              <a:t>pending input and output data sizes, and</a:t>
            </a:r>
          </a:p>
          <a:p>
            <a:r>
              <a:rPr lang="en-US" b="0" dirty="0"/>
              <a:t>job-specific timestamps and states.</a:t>
            </a:r>
          </a:p>
          <a:p>
            <a:r>
              <a:rPr lang="en-US" b="0" dirty="0"/>
              <a:t>By capturing these features over time, CGSim provides a rich historical context that reflects how workloads, resources, and network conditions evolve throughout a simulation.</a:t>
            </a:r>
            <a:br>
              <a:rPr lang="en-US" b="0" dirty="0"/>
            </a:br>
            <a:r>
              <a:rPr lang="en-US" b="0" dirty="0"/>
              <a:t>These records form a structured, high-resolution dataset that can be directly used to train predictive or surrogate models</a:t>
            </a:r>
          </a:p>
          <a:p>
            <a:r>
              <a:rPr lang="en-US" b="0" strike="sngStrike" dirty="0"/>
              <a:t> — for example, models that forecast queue times, estimate job completion, or optimize scheduling decisions.</a:t>
            </a:r>
          </a:p>
          <a:p>
            <a:r>
              <a:rPr lang="en-US" b="0" strike="sngStrike" dirty="0"/>
              <a:t>In short, this feature makes CGSim not just a simulator, but also a data-generation engine for AI-driven infrastructure research, bridging the gap between traditional system simulation and modern data analytics</a:t>
            </a:r>
          </a:p>
          <a:p>
            <a:endParaRPr lang="en-US" b="0" dirty="0"/>
          </a:p>
        </p:txBody>
      </p:sp>
      <p:sp>
        <p:nvSpPr>
          <p:cNvPr id="4" name="Slide Number Placeholder 3"/>
          <p:cNvSpPr>
            <a:spLocks noGrp="1"/>
          </p:cNvSpPr>
          <p:nvPr>
            <p:ph type="sldNum" sz="quarter" idx="5"/>
          </p:nvPr>
        </p:nvSpPr>
        <p:spPr/>
        <p:txBody>
          <a:bodyPr/>
          <a:lstStyle/>
          <a:p>
            <a:fld id="{515839EF-EF2D-A244-8B03-02564FD38722}" type="slidenum">
              <a:rPr lang="en-US" smtClean="0"/>
              <a:t>6</a:t>
            </a:fld>
            <a:endParaRPr lang="en-US"/>
          </a:p>
        </p:txBody>
      </p:sp>
    </p:spTree>
    <p:extLst>
      <p:ext uri="{BB962C8B-B14F-4D97-AF65-F5344CB8AC3E}">
        <p14:creationId xmlns:p14="http://schemas.microsoft.com/office/powerpoint/2010/main" val="31437280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let’s look at how CGSim enables users to extend the simulator through its plugin mechanism</a:t>
            </a:r>
          </a:p>
          <a:p>
            <a:r>
              <a:rPr lang="en-US" dirty="0"/>
              <a:t>On the left, I’ve summarized the </a:t>
            </a:r>
            <a:r>
              <a:rPr lang="en-US" b="1" dirty="0"/>
              <a:t>five simple steps</a:t>
            </a:r>
            <a:r>
              <a:rPr lang="en-US" dirty="0"/>
              <a:t> needed to create a plugin in CGSim.</a:t>
            </a:r>
          </a:p>
          <a:p>
            <a:r>
              <a:rPr lang="en-US" b="1" dirty="0"/>
              <a:t>Step 1:</a:t>
            </a:r>
            <a:r>
              <a:rPr lang="en-US" dirty="0"/>
              <a:t> You start by </a:t>
            </a:r>
            <a:r>
              <a:rPr lang="en-US" i="1" dirty="0"/>
              <a:t>defining a custom plugin class</a:t>
            </a:r>
            <a:r>
              <a:rPr lang="en-US" dirty="0"/>
              <a:t> — this is your own scheduling or allocation strategy that you want to test.</a:t>
            </a:r>
          </a:p>
          <a:p>
            <a:r>
              <a:rPr lang="en-US" b="1" dirty="0"/>
              <a:t>Step 2:</a:t>
            </a:r>
            <a:r>
              <a:rPr lang="en-US" dirty="0"/>
              <a:t> You </a:t>
            </a:r>
            <a:r>
              <a:rPr lang="en-US" i="1" dirty="0"/>
              <a:t>inherit the abstract dispatcher interface</a:t>
            </a:r>
            <a:r>
              <a:rPr lang="en-US" dirty="0"/>
              <a:t> that CGSim provides. This base class defines the structure your plugin will follow and ensures compatibility with the simulator.</a:t>
            </a:r>
          </a:p>
          <a:p>
            <a:r>
              <a:rPr lang="en-US" b="1" dirty="0"/>
              <a:t>Step 3:</a:t>
            </a:r>
            <a:r>
              <a:rPr lang="en-US" dirty="0"/>
              <a:t> You then </a:t>
            </a:r>
            <a:r>
              <a:rPr lang="en-US" i="1" dirty="0"/>
              <a:t>implement the required methods</a:t>
            </a:r>
            <a:r>
              <a:rPr lang="en-US" dirty="0"/>
              <a:t>, such as </a:t>
            </a:r>
            <a:r>
              <a:rPr lang="en-US" sz="1200" kern="1200" dirty="0" err="1">
                <a:solidFill>
                  <a:schemeClr val="tx1"/>
                </a:solidFill>
                <a:latin typeface="+mn-lt"/>
                <a:ea typeface="+mn-ea"/>
                <a:cs typeface="+mn-cs"/>
              </a:rPr>
              <a:t>assignJob</a:t>
            </a:r>
            <a:r>
              <a:rPr lang="en-US" sz="1200" kern="1200" dirty="0">
                <a:solidFill>
                  <a:schemeClr val="tx1"/>
                </a:solidFill>
                <a:latin typeface="+mn-lt"/>
                <a:ea typeface="+mn-ea"/>
                <a:cs typeface="+mn-cs"/>
              </a:rPr>
              <a:t>()</a:t>
            </a:r>
            <a:r>
              <a:rPr lang="en-US" dirty="0"/>
              <a:t> and </a:t>
            </a:r>
            <a:r>
              <a:rPr lang="en-US" sz="1200" kern="1200" dirty="0" err="1">
                <a:solidFill>
                  <a:schemeClr val="tx1"/>
                </a:solidFill>
                <a:latin typeface="+mn-lt"/>
                <a:ea typeface="+mn-ea"/>
                <a:cs typeface="+mn-cs"/>
              </a:rPr>
              <a:t>getResourceInformation</a:t>
            </a:r>
            <a:r>
              <a:rPr lang="en-US" sz="1200" kern="1200" dirty="0">
                <a:solidFill>
                  <a:schemeClr val="tx1"/>
                </a:solidFill>
                <a:latin typeface="+mn-lt"/>
                <a:ea typeface="+mn-ea"/>
                <a:cs typeface="+mn-cs"/>
              </a:rPr>
              <a:t>()</a:t>
            </a:r>
            <a:r>
              <a:rPr lang="en-US" dirty="0"/>
              <a:t>, which control how jobs are mapped to resources and how site information is accessed.</a:t>
            </a:r>
          </a:p>
          <a:p>
            <a:r>
              <a:rPr lang="en-US" b="1" dirty="0"/>
              <a:t>Step 4:</a:t>
            </a:r>
            <a:r>
              <a:rPr lang="en-US" dirty="0"/>
              <a:t> Once your code is ready, you </a:t>
            </a:r>
            <a:r>
              <a:rPr lang="en-US" i="1" dirty="0"/>
              <a:t>compile it as a shared library</a:t>
            </a:r>
            <a:r>
              <a:rPr lang="en-US" dirty="0"/>
              <a:t> — for example, a </a:t>
            </a:r>
            <a:r>
              <a:rPr lang="en-US" sz="1200" kern="1200" dirty="0">
                <a:solidFill>
                  <a:schemeClr val="tx1"/>
                </a:solidFill>
                <a:latin typeface="+mn-lt"/>
                <a:ea typeface="+mn-ea"/>
                <a:cs typeface="+mn-cs"/>
              </a:rPr>
              <a:t>.so</a:t>
            </a:r>
            <a:r>
              <a:rPr lang="en-US" dirty="0"/>
              <a:t> file — so that CGSim can dynamically load it at runtime.</a:t>
            </a:r>
          </a:p>
          <a:p>
            <a:r>
              <a:rPr lang="en-US" b="1" dirty="0"/>
              <a:t>Step 5:</a:t>
            </a:r>
            <a:r>
              <a:rPr lang="en-US" dirty="0"/>
              <a:t> Finally, you </a:t>
            </a:r>
            <a:r>
              <a:rPr lang="en-US" i="1" dirty="0"/>
              <a:t>load the plugin through the simulation configuration file</a:t>
            </a:r>
            <a:r>
              <a:rPr lang="en-US" dirty="0"/>
              <a:t>. The simulator automatically links your plugin and executes your logic during simulation.</a:t>
            </a:r>
          </a:p>
          <a:p>
            <a:r>
              <a:rPr lang="en-US" dirty="0"/>
              <a:t>This modular design makes CGSim extremely flexible — researchers can experiment with new scheduling or data-movement policies without modifying the simulator core.</a:t>
            </a:r>
            <a:br>
              <a:rPr lang="en-US" dirty="0"/>
            </a:br>
            <a:br>
              <a:rPr lang="en-US" dirty="0"/>
            </a:br>
            <a:endParaRPr lang="en-US" dirty="0"/>
          </a:p>
          <a:p>
            <a:r>
              <a:rPr lang="en-US" dirty="0"/>
              <a:t>On the right, you see how this ties into the </a:t>
            </a:r>
            <a:r>
              <a:rPr lang="en-US" b="1" dirty="0"/>
              <a:t>visualization dashboard</a:t>
            </a:r>
            <a:r>
              <a:rPr lang="en-US" dirty="0"/>
              <a:t>. Each grid of colored squares represents computing sites across the Worldwide LHC Grid. The color indicates </a:t>
            </a:r>
            <a:r>
              <a:rPr lang="en-US" b="1" dirty="0"/>
              <a:t>node pressure</a:t>
            </a:r>
            <a:r>
              <a:rPr lang="en-US" dirty="0"/>
              <a:t> — from green (light load) to red (heavy load).</a:t>
            </a:r>
            <a:br>
              <a:rPr lang="en-US" dirty="0"/>
            </a:br>
            <a:r>
              <a:rPr lang="en-US" dirty="0"/>
              <a:t>This real-time view lets users immediately observe how their plugin affects job distribution and site utilization across the grid.</a:t>
            </a:r>
          </a:p>
          <a:p>
            <a:r>
              <a:rPr lang="en-US" dirty="0"/>
              <a:t>Together, the plugin system and visualization make CGSim both </a:t>
            </a:r>
            <a:r>
              <a:rPr lang="en-US" i="1" dirty="0"/>
              <a:t>customizable and introspective</a:t>
            </a:r>
            <a:r>
              <a:rPr lang="en-US" dirty="0"/>
              <a:t> — letting users design, test, and observe new ideas within a simulated environment</a:t>
            </a:r>
          </a:p>
          <a:p>
            <a:endParaRPr lang="en-US" dirty="0"/>
          </a:p>
        </p:txBody>
      </p:sp>
      <p:sp>
        <p:nvSpPr>
          <p:cNvPr id="4" name="Slide Number Placeholder 3"/>
          <p:cNvSpPr>
            <a:spLocks noGrp="1"/>
          </p:cNvSpPr>
          <p:nvPr>
            <p:ph type="sldNum" sz="quarter" idx="5"/>
          </p:nvPr>
        </p:nvSpPr>
        <p:spPr/>
        <p:txBody>
          <a:bodyPr/>
          <a:lstStyle/>
          <a:p>
            <a:fld id="{515839EF-EF2D-A244-8B03-02564FD38722}" type="slidenum">
              <a:rPr lang="en-US" smtClean="0"/>
              <a:t>7</a:t>
            </a:fld>
            <a:endParaRPr lang="en-US"/>
          </a:p>
        </p:txBody>
      </p:sp>
    </p:spTree>
    <p:extLst>
      <p:ext uri="{BB962C8B-B14F-4D97-AF65-F5344CB8AC3E}">
        <p14:creationId xmlns:p14="http://schemas.microsoft.com/office/powerpoint/2010/main" val="13713146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discussing the results, a quick note on the calibration process — we used real ATLAS </a:t>
            </a:r>
            <a:r>
              <a:rPr lang="en-US" dirty="0" err="1"/>
              <a:t>PanDA</a:t>
            </a:r>
            <a:r>
              <a:rPr lang="en-US" dirty="0"/>
              <a:t> job logs to tune simulation parameters by minimizing the gap between simulated and observed job execution times.</a:t>
            </a:r>
            <a:br>
              <a:rPr lang="en-US" dirty="0"/>
            </a:br>
            <a:r>
              <a:rPr lang="en-US" dirty="0"/>
              <a:t>Through sensitivity analysis, we found that CPU core speed was the most influential factor. We tested several optimization techniques — random search, Bayesian optimization, and CMA-ES — and found random search gave the best accuracy across sites</a:t>
            </a:r>
          </a:p>
          <a:p>
            <a:r>
              <a:rPr lang="en-US" dirty="0"/>
              <a:t>We evaluated 50 frequent ATLAS sites using finished jobs from January 2025.</a:t>
            </a:r>
            <a:br>
              <a:rPr lang="en-US" dirty="0"/>
            </a:br>
            <a:r>
              <a:rPr lang="en-US" dirty="0"/>
              <a:t>Before calibration, the </a:t>
            </a:r>
            <a:r>
              <a:rPr lang="en-US" b="1" dirty="0"/>
              <a:t>relative mean absolute error</a:t>
            </a:r>
            <a:r>
              <a:rPr lang="en-US" dirty="0"/>
              <a:t> was </a:t>
            </a:r>
            <a:r>
              <a:rPr lang="en-US" b="1" dirty="0"/>
              <a:t>76 % for single-core</a:t>
            </a:r>
            <a:r>
              <a:rPr lang="en-US" dirty="0"/>
              <a:t> and </a:t>
            </a:r>
            <a:r>
              <a:rPr lang="en-US" b="1" dirty="0"/>
              <a:t>96 % for multi-core</a:t>
            </a:r>
            <a:r>
              <a:rPr lang="en-US" dirty="0"/>
              <a:t> jobs.</a:t>
            </a:r>
            <a:br>
              <a:rPr lang="en-US" dirty="0"/>
            </a:br>
            <a:r>
              <a:rPr lang="en-US" dirty="0"/>
              <a:t>After calibration, the error dropped to about </a:t>
            </a:r>
            <a:r>
              <a:rPr lang="en-US" b="1" dirty="0"/>
              <a:t>17 %</a:t>
            </a:r>
            <a:r>
              <a:rPr lang="en-US" dirty="0"/>
              <a:t> for both — a drastic improvement.</a:t>
            </a:r>
            <a:br>
              <a:rPr lang="en-US" dirty="0"/>
            </a:br>
            <a:r>
              <a:rPr lang="en-US" dirty="0"/>
              <a:t>Calibration used </a:t>
            </a:r>
            <a:r>
              <a:rPr lang="en-US" b="1" dirty="0"/>
              <a:t>random search</a:t>
            </a:r>
            <a:r>
              <a:rPr lang="en-US" dirty="0"/>
              <a:t> over CPU speeds with 1,000 jobs per site.</a:t>
            </a:r>
            <a:br>
              <a:rPr lang="en-US" dirty="0"/>
            </a:br>
            <a:r>
              <a:rPr lang="en-US" dirty="0"/>
              <a:t>These results confirm </a:t>
            </a:r>
            <a:r>
              <a:rPr lang="en-US" dirty="0" err="1"/>
              <a:t>CGSim’s</a:t>
            </a:r>
            <a:r>
              <a:rPr lang="en-US" dirty="0"/>
              <a:t> ability to reproduce realistic performance trends across diverse sites.</a:t>
            </a:r>
          </a:p>
        </p:txBody>
      </p:sp>
      <p:sp>
        <p:nvSpPr>
          <p:cNvPr id="4" name="Slide Number Placeholder 3"/>
          <p:cNvSpPr>
            <a:spLocks noGrp="1"/>
          </p:cNvSpPr>
          <p:nvPr>
            <p:ph type="sldNum" sz="quarter" idx="5"/>
          </p:nvPr>
        </p:nvSpPr>
        <p:spPr/>
        <p:txBody>
          <a:bodyPr/>
          <a:lstStyle/>
          <a:p>
            <a:fld id="{515839EF-EF2D-A244-8B03-02564FD38722}" type="slidenum">
              <a:rPr lang="en-US" smtClean="0"/>
              <a:t>9</a:t>
            </a:fld>
            <a:endParaRPr lang="en-US"/>
          </a:p>
        </p:txBody>
      </p:sp>
    </p:spTree>
    <p:extLst>
      <p:ext uri="{BB962C8B-B14F-4D97-AF65-F5344CB8AC3E}">
        <p14:creationId xmlns:p14="http://schemas.microsoft.com/office/powerpoint/2010/main" val="36986144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6E51DF-CA26-9666-E6C2-BCF3053361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A77B48-9D35-8A01-2FD2-ABAC61EBF3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4CE4C2-8A19-6697-8CFE-9641C5FEC6FA}"/>
              </a:ext>
            </a:extLst>
          </p:cNvPr>
          <p:cNvSpPr>
            <a:spLocks noGrp="1"/>
          </p:cNvSpPr>
          <p:nvPr>
            <p:ph type="body" idx="1"/>
          </p:nvPr>
        </p:nvSpPr>
        <p:spPr/>
        <p:txBody>
          <a:bodyPr/>
          <a:lstStyle/>
          <a:p>
            <a:r>
              <a:rPr lang="en-US" b="0" dirty="0"/>
              <a:t>Next, we analyzed scalability and performance characteristics of CGSim using real </a:t>
            </a:r>
            <a:r>
              <a:rPr lang="en-US" b="0" dirty="0" err="1"/>
              <a:t>PanDA</a:t>
            </a:r>
            <a:r>
              <a:rPr lang="en-US" b="0" dirty="0"/>
              <a:t> production job records.</a:t>
            </a:r>
          </a:p>
          <a:p>
            <a:r>
              <a:rPr lang="en-US" b="0" dirty="0"/>
              <a:t>We ran all experiments on a commodity Intel i9 system with 64 GB of memory. Each simulated site was configured with between 100 and 2000 cores, consistent with real WLCG site definitions.</a:t>
            </a:r>
          </a:p>
          <a:p>
            <a:r>
              <a:rPr lang="en-US" b="0" dirty="0"/>
              <a:t>The left plot shows single-site scaling. As we increase the number of jobs, runtime grows sub-linearly — under 100 seconds for 1,000 jobs and around 2,500 seconds for 10,000. This demonstrates efficient event scheduling within the </a:t>
            </a:r>
            <a:r>
              <a:rPr lang="en-US" b="0" dirty="0" err="1"/>
              <a:t>SimGrid</a:t>
            </a:r>
            <a:r>
              <a:rPr lang="en-US" b="0" dirty="0"/>
              <a:t> engine and minimal per-job overhead.</a:t>
            </a:r>
          </a:p>
          <a:p>
            <a:r>
              <a:rPr lang="en-US" b="0" dirty="0"/>
              <a:t>On the right, multi-site scaling shows how runtime increases with the number of simulated sites. We see near-linear growth up to 50 sites, stabilizing after initial setup. This confirms that CGSim distributes workloads effectively with low inter-site synchronization costs.</a:t>
            </a:r>
          </a:p>
          <a:p>
            <a:r>
              <a:rPr lang="en-US" b="0" dirty="0"/>
              <a:t>In terms of efficiency, overall simulation throughput remains above 90 %, even at 50 sites — which indicates excellent architectural scaling.</a:t>
            </a:r>
          </a:p>
          <a:p>
            <a:r>
              <a:rPr lang="en-US" b="0" dirty="0"/>
              <a:t>Together, these results show that CGSim can model WLCG-scale infrastructures with high fidelity and low computational cost, even on standard hardware.</a:t>
            </a:r>
          </a:p>
        </p:txBody>
      </p:sp>
      <p:sp>
        <p:nvSpPr>
          <p:cNvPr id="4" name="Slide Number Placeholder 3">
            <a:extLst>
              <a:ext uri="{FF2B5EF4-FFF2-40B4-BE49-F238E27FC236}">
                <a16:creationId xmlns:a16="http://schemas.microsoft.com/office/drawing/2014/main" id="{69E643FC-B2D4-A2C4-116F-89E6C125513E}"/>
              </a:ext>
            </a:extLst>
          </p:cNvPr>
          <p:cNvSpPr>
            <a:spLocks noGrp="1"/>
          </p:cNvSpPr>
          <p:nvPr>
            <p:ph type="sldNum" sz="quarter" idx="5"/>
          </p:nvPr>
        </p:nvSpPr>
        <p:spPr/>
        <p:txBody>
          <a:bodyPr/>
          <a:lstStyle/>
          <a:p>
            <a:fld id="{EA93680F-E82E-43E0-9A71-424AF5B2A368}" type="slidenum">
              <a:rPr lang="en-US" smtClean="0"/>
              <a:t>10</a:t>
            </a:fld>
            <a:endParaRPr lang="en-US"/>
          </a:p>
        </p:txBody>
      </p:sp>
    </p:spTree>
    <p:extLst>
      <p:ext uri="{BB962C8B-B14F-4D97-AF65-F5344CB8AC3E}">
        <p14:creationId xmlns:p14="http://schemas.microsoft.com/office/powerpoint/2010/main" val="35463700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FD422-CF21-5F4B-9F3C-D943F67A9BE0}"/>
              </a:ext>
            </a:extLst>
          </p:cNvPr>
          <p:cNvSpPr>
            <a:spLocks noGrp="1"/>
          </p:cNvSpPr>
          <p:nvPr>
            <p:ph type="ctrTitle" hasCustomPrompt="1"/>
          </p:nvPr>
        </p:nvSpPr>
        <p:spPr>
          <a:xfrm>
            <a:off x="813175" y="2685326"/>
            <a:ext cx="10334625" cy="1803939"/>
          </a:xfrm>
        </p:spPr>
        <p:txBody>
          <a:bodyPr anchor="t" anchorCtr="0"/>
          <a:lstStyle>
            <a:lvl1pPr algn="l">
              <a:defRPr sz="6000" b="1" i="0">
                <a:solidFill>
                  <a:schemeClr val="bg1"/>
                </a:solidFill>
                <a:latin typeface="+mn-lt"/>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B4A5F0DF-C789-3B48-88B2-EEF178B1680D}"/>
              </a:ext>
            </a:extLst>
          </p:cNvPr>
          <p:cNvSpPr>
            <a:spLocks noGrp="1"/>
          </p:cNvSpPr>
          <p:nvPr>
            <p:ph type="subTitle" idx="1"/>
          </p:nvPr>
        </p:nvSpPr>
        <p:spPr>
          <a:xfrm>
            <a:off x="813175" y="5773229"/>
            <a:ext cx="10334625" cy="746185"/>
          </a:xfrm>
        </p:spPr>
        <p:txBody>
          <a:bodyPr>
            <a:normAutofit/>
          </a:bodyPr>
          <a:lstStyle>
            <a:lvl1pPr marL="0" indent="0" algn="l">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Text Placeholder 4">
            <a:extLst>
              <a:ext uri="{FF2B5EF4-FFF2-40B4-BE49-F238E27FC236}">
                <a16:creationId xmlns:a16="http://schemas.microsoft.com/office/drawing/2014/main" id="{4B87851E-C1E1-6E46-8D1B-95D6C1888590}"/>
              </a:ext>
            </a:extLst>
          </p:cNvPr>
          <p:cNvSpPr>
            <a:spLocks noGrp="1"/>
          </p:cNvSpPr>
          <p:nvPr>
            <p:ph type="body" sz="quarter" idx="10"/>
          </p:nvPr>
        </p:nvSpPr>
        <p:spPr>
          <a:xfrm>
            <a:off x="813175" y="4501444"/>
            <a:ext cx="10334625" cy="1259607"/>
          </a:xfrm>
        </p:spPr>
        <p:txBody>
          <a:bodyPr>
            <a:noAutofit/>
          </a:bodyPr>
          <a:lstStyle>
            <a:lvl1pPr marL="0" indent="0">
              <a:buFontTx/>
              <a:buNone/>
              <a:defRPr sz="2400">
                <a:solidFill>
                  <a:schemeClr val="bg1"/>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en-US"/>
              <a:t>Click to edit Master text styles</a:t>
            </a:r>
          </a:p>
        </p:txBody>
      </p:sp>
      <p:pic>
        <p:nvPicPr>
          <p:cNvPr id="8" name="Picture 7">
            <a:extLst>
              <a:ext uri="{FF2B5EF4-FFF2-40B4-BE49-F238E27FC236}">
                <a16:creationId xmlns:a16="http://schemas.microsoft.com/office/drawing/2014/main" id="{A1CCAF04-6C30-614D-8071-3CC683E97651}"/>
              </a:ext>
            </a:extLst>
          </p:cNvPr>
          <p:cNvPicPr>
            <a:picLocks noChangeAspect="1"/>
          </p:cNvPicPr>
          <p:nvPr userDrawn="1"/>
        </p:nvPicPr>
        <p:blipFill>
          <a:blip r:embed="rId3">
            <a:alphaModFix amt="60000"/>
          </a:blip>
          <a:srcRect/>
          <a:stretch/>
        </p:blipFill>
        <p:spPr>
          <a:xfrm>
            <a:off x="8418740" y="5755088"/>
            <a:ext cx="3173185" cy="419100"/>
          </a:xfrm>
          <a:prstGeom prst="rect">
            <a:avLst/>
          </a:prstGeom>
        </p:spPr>
      </p:pic>
    </p:spTree>
    <p:extLst>
      <p:ext uri="{BB962C8B-B14F-4D97-AF65-F5344CB8AC3E}">
        <p14:creationId xmlns:p14="http://schemas.microsoft.com/office/powerpoint/2010/main" val="642655364"/>
      </p:ext>
    </p:extLst>
  </p:cSld>
  <p:clrMapOvr>
    <a:masterClrMapping/>
  </p:clrMapOvr>
  <p:extLst>
    <p:ext uri="{DCECCB84-F9BA-43D5-87BE-67443E8EF086}">
      <p15:sldGuideLst xmlns:p15="http://schemas.microsoft.com/office/powerpoint/2012/main">
        <p15:guide id="7" orient="horz" pos="2160" userDrawn="1">
          <p15:clr>
            <a:srgbClr val="FBAE40"/>
          </p15:clr>
        </p15:guide>
        <p15:guide id="8" pos="3840" userDrawn="1">
          <p15:clr>
            <a:srgbClr val="FBAE40"/>
          </p15:clr>
        </p15:guide>
        <p15:guide id="9" orient="horz" pos="3888" userDrawn="1">
          <p15:clr>
            <a:srgbClr val="FBAE40"/>
          </p15:clr>
        </p15:guide>
        <p15:guide id="10" pos="360" userDrawn="1">
          <p15:clr>
            <a:srgbClr val="FBAE40"/>
          </p15:clr>
        </p15:guide>
        <p15:guide id="11" pos="7320" userDrawn="1">
          <p15:clr>
            <a:srgbClr val="FBAE40"/>
          </p15:clr>
        </p15:guide>
        <p15:guide id="12" orient="horz" pos="398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84E83-FA30-AE49-A809-D1503D6A57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FF97B18-F1D3-C845-98E1-FCEEFD596F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0677A6-B440-D244-B039-82AFE3A152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Slide Number Placeholder 5">
            <a:extLst>
              <a:ext uri="{FF2B5EF4-FFF2-40B4-BE49-F238E27FC236}">
                <a16:creationId xmlns:a16="http://schemas.microsoft.com/office/drawing/2014/main" id="{6ACFED41-9DB8-3441-9E99-88FCE31DC294}"/>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4160339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999BF-B963-A049-A11E-595313950F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A4A0F9-2FD7-DE46-AE52-AD7C0C073A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59413AE-9723-9D45-B482-FF92ED073F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Slide Number Placeholder 5">
            <a:extLst>
              <a:ext uri="{FF2B5EF4-FFF2-40B4-BE49-F238E27FC236}">
                <a16:creationId xmlns:a16="http://schemas.microsoft.com/office/drawing/2014/main" id="{B0BC717A-FCD7-0D46-A097-931C02281585}"/>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18119199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0FA0D-AA3C-664A-87D2-78DEA605DFE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105DD7F-359B-0241-A0E1-CB41463949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194FE3B0-EE83-EE47-9729-1EF195304D10}"/>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23816605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7785AC-BC0C-8F4E-B552-D8A6AD40EEB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59A820-91F6-F544-8B07-61605B067C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a:extLst>
              <a:ext uri="{FF2B5EF4-FFF2-40B4-BE49-F238E27FC236}">
                <a16:creationId xmlns:a16="http://schemas.microsoft.com/office/drawing/2014/main" id="{E1FAE437-C75F-3A40-9104-1FFF2D5E7948}"/>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10660975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67952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1_Title Slide_Print-friend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FD422-CF21-5F4B-9F3C-D943F67A9BE0}"/>
              </a:ext>
            </a:extLst>
          </p:cNvPr>
          <p:cNvSpPr>
            <a:spLocks noGrp="1"/>
          </p:cNvSpPr>
          <p:nvPr>
            <p:ph type="ctrTitle" hasCustomPrompt="1"/>
          </p:nvPr>
        </p:nvSpPr>
        <p:spPr>
          <a:xfrm>
            <a:off x="813175" y="2650602"/>
            <a:ext cx="10334625" cy="1838663"/>
          </a:xfrm>
        </p:spPr>
        <p:txBody>
          <a:bodyPr anchor="t" anchorCtr="0"/>
          <a:lstStyle>
            <a:lvl1pPr algn="l">
              <a:defRPr sz="6000" b="1" i="0">
                <a:solidFill>
                  <a:schemeClr val="tx1"/>
                </a:solidFill>
                <a:latin typeface="+mn-lt"/>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B4A5F0DF-C789-3B48-88B2-EEF178B1680D}"/>
              </a:ext>
            </a:extLst>
          </p:cNvPr>
          <p:cNvSpPr>
            <a:spLocks noGrp="1"/>
          </p:cNvSpPr>
          <p:nvPr>
            <p:ph type="subTitle" idx="1"/>
          </p:nvPr>
        </p:nvSpPr>
        <p:spPr>
          <a:xfrm>
            <a:off x="813175" y="5773229"/>
            <a:ext cx="10334625" cy="746185"/>
          </a:xfrm>
        </p:spPr>
        <p:txBody>
          <a:bodyPr>
            <a:normAutofit/>
          </a:bodyPr>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Text Placeholder 4">
            <a:extLst>
              <a:ext uri="{FF2B5EF4-FFF2-40B4-BE49-F238E27FC236}">
                <a16:creationId xmlns:a16="http://schemas.microsoft.com/office/drawing/2014/main" id="{4B87851E-C1E1-6E46-8D1B-95D6C1888590}"/>
              </a:ext>
            </a:extLst>
          </p:cNvPr>
          <p:cNvSpPr>
            <a:spLocks noGrp="1"/>
          </p:cNvSpPr>
          <p:nvPr>
            <p:ph type="body" sz="quarter" idx="10"/>
          </p:nvPr>
        </p:nvSpPr>
        <p:spPr>
          <a:xfrm>
            <a:off x="813175" y="4501444"/>
            <a:ext cx="10334625" cy="1259607"/>
          </a:xfrm>
        </p:spPr>
        <p:txBody>
          <a:bodyPr>
            <a:noAutofit/>
          </a:bodyPr>
          <a:lstStyle>
            <a:lvl1pPr marL="0" indent="0">
              <a:buFontTx/>
              <a:buNone/>
              <a:defRPr sz="2400">
                <a:solidFill>
                  <a:schemeClr val="tx1"/>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en-US"/>
              <a:t>Click to edit Master text styles</a:t>
            </a:r>
          </a:p>
        </p:txBody>
      </p:sp>
      <p:pic>
        <p:nvPicPr>
          <p:cNvPr id="7" name="Picture 6">
            <a:extLst>
              <a:ext uri="{FF2B5EF4-FFF2-40B4-BE49-F238E27FC236}">
                <a16:creationId xmlns:a16="http://schemas.microsoft.com/office/drawing/2014/main" id="{E64EB6B9-C6AF-7F40-9A3F-E71E87EB2DF9}"/>
              </a:ext>
            </a:extLst>
          </p:cNvPr>
          <p:cNvPicPr>
            <a:picLocks noChangeAspect="1"/>
          </p:cNvPicPr>
          <p:nvPr userDrawn="1"/>
        </p:nvPicPr>
        <p:blipFill>
          <a:blip r:embed="rId3"/>
          <a:srcRect/>
          <a:stretch/>
        </p:blipFill>
        <p:spPr>
          <a:xfrm>
            <a:off x="8418740" y="5742910"/>
            <a:ext cx="3173185" cy="419100"/>
          </a:xfrm>
          <a:prstGeom prst="rect">
            <a:avLst/>
          </a:prstGeom>
        </p:spPr>
      </p:pic>
    </p:spTree>
    <p:extLst>
      <p:ext uri="{BB962C8B-B14F-4D97-AF65-F5344CB8AC3E}">
        <p14:creationId xmlns:p14="http://schemas.microsoft.com/office/powerpoint/2010/main" val="3440654292"/>
      </p:ext>
    </p:extLst>
  </p:cSld>
  <p:clrMapOvr>
    <a:masterClrMapping/>
  </p:clrMapOvr>
  <p:extLst>
    <p:ext uri="{DCECCB84-F9BA-43D5-87BE-67443E8EF086}">
      <p15:sldGuideLst xmlns:p15="http://schemas.microsoft.com/office/powerpoint/2012/main">
        <p15:guide id="7" orient="horz" pos="2160" userDrawn="1">
          <p15:clr>
            <a:srgbClr val="FBAE40"/>
          </p15:clr>
        </p15:guide>
        <p15:guide id="8" pos="3840" userDrawn="1">
          <p15:clr>
            <a:srgbClr val="FBAE40"/>
          </p15:clr>
        </p15:guide>
        <p15:guide id="9" orient="horz" pos="3888" userDrawn="1">
          <p15:clr>
            <a:srgbClr val="FBAE40"/>
          </p15:clr>
        </p15:guide>
        <p15:guide id="10" pos="360" userDrawn="1">
          <p15:clr>
            <a:srgbClr val="FBAE40"/>
          </p15:clr>
        </p15:guide>
        <p15:guide id="11" pos="7320" userDrawn="1">
          <p15:clr>
            <a:srgbClr val="FBAE40"/>
          </p15:clr>
        </p15:guide>
        <p15:guide id="12" orient="horz" pos="398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F96C7-1801-CD4F-9F28-C99CEA00AE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1FB783-2389-2044-9FEC-A01C09265EC1}"/>
              </a:ext>
            </a:extLst>
          </p:cNvPr>
          <p:cNvSpPr>
            <a:spLocks noGrp="1"/>
          </p:cNvSpPr>
          <p:nvPr>
            <p:ph idx="1"/>
          </p:nvPr>
        </p:nvSpPr>
        <p:spPr/>
        <p:txBody>
          <a:bodyPr/>
          <a:lstStyle>
            <a:lvl1pPr>
              <a:buFont typeface="Arial" panose="020B0604020202020204" pitchFamily="34" charset="0"/>
              <a:buNone/>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a:extLst>
              <a:ext uri="{FF2B5EF4-FFF2-40B4-BE49-F238E27FC236}">
                <a16:creationId xmlns:a16="http://schemas.microsoft.com/office/drawing/2014/main" id="{84785F67-179E-4145-8BCB-4A0C61A894B6}"/>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2794568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0C4E73FD-DB7D-6846-A2AE-E73A318442F4}"/>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solidFill>
                  <a:schemeClr val="tx1"/>
                </a:solidFill>
              </a:defRPr>
            </a:lvl1pPr>
          </a:lstStyle>
          <a:p>
            <a:fld id="{933A556B-7C63-244D-9B7C-B0EA8042B330}" type="slidenum">
              <a:rPr lang="en-US" smtClean="0"/>
              <a:pPr/>
              <a:t>‹#›</a:t>
            </a:fld>
            <a:endParaRPr lang="en-US" dirty="0"/>
          </a:p>
        </p:txBody>
      </p:sp>
      <p:sp>
        <p:nvSpPr>
          <p:cNvPr id="7" name="Title 1">
            <a:extLst>
              <a:ext uri="{FF2B5EF4-FFF2-40B4-BE49-F238E27FC236}">
                <a16:creationId xmlns:a16="http://schemas.microsoft.com/office/drawing/2014/main" id="{27110BA2-9B68-CC4C-A636-3277ABFA5F1F}"/>
              </a:ext>
            </a:extLst>
          </p:cNvPr>
          <p:cNvSpPr>
            <a:spLocks noGrp="1"/>
          </p:cNvSpPr>
          <p:nvPr>
            <p:ph type="ctrTitle" hasCustomPrompt="1"/>
          </p:nvPr>
        </p:nvSpPr>
        <p:spPr>
          <a:xfrm>
            <a:off x="813175" y="2541806"/>
            <a:ext cx="10334625" cy="1947460"/>
          </a:xfrm>
        </p:spPr>
        <p:txBody>
          <a:bodyPr anchor="t" anchorCtr="0"/>
          <a:lstStyle>
            <a:lvl1pPr algn="l">
              <a:defRPr sz="6000" b="1" i="0">
                <a:solidFill>
                  <a:schemeClr val="bg1"/>
                </a:solidFill>
                <a:latin typeface="+mn-lt"/>
                <a:cs typeface="Arial" panose="020B0604020202020204" pitchFamily="34"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9FCBF15F-CA7F-7641-B9E3-4E9C3E92F434}"/>
              </a:ext>
            </a:extLst>
          </p:cNvPr>
          <p:cNvSpPr>
            <a:spLocks noGrp="1"/>
          </p:cNvSpPr>
          <p:nvPr>
            <p:ph type="body" sz="quarter" idx="10"/>
          </p:nvPr>
        </p:nvSpPr>
        <p:spPr>
          <a:xfrm>
            <a:off x="813175" y="4501444"/>
            <a:ext cx="10334625" cy="1259607"/>
          </a:xfrm>
        </p:spPr>
        <p:txBody>
          <a:bodyPr>
            <a:noAutofit/>
          </a:bodyPr>
          <a:lstStyle>
            <a:lvl1pPr marL="0" indent="0">
              <a:buFontTx/>
              <a:buNone/>
              <a:defRPr sz="2400">
                <a:solidFill>
                  <a:schemeClr val="bg1"/>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en-US"/>
              <a:t>Click to edit Master text styles</a:t>
            </a:r>
          </a:p>
        </p:txBody>
      </p:sp>
    </p:spTree>
    <p:extLst>
      <p:ext uri="{BB962C8B-B14F-4D97-AF65-F5344CB8AC3E}">
        <p14:creationId xmlns:p14="http://schemas.microsoft.com/office/powerpoint/2010/main" val="4223687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Section Header_Print-friend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0C4E73FD-DB7D-6846-A2AE-E73A318442F4}"/>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solidFill>
                  <a:schemeClr val="tx1"/>
                </a:solidFill>
              </a:defRPr>
            </a:lvl1pPr>
          </a:lstStyle>
          <a:p>
            <a:fld id="{933A556B-7C63-244D-9B7C-B0EA8042B330}" type="slidenum">
              <a:rPr lang="en-US" smtClean="0"/>
              <a:pPr/>
              <a:t>‹#›</a:t>
            </a:fld>
            <a:endParaRPr lang="en-US" dirty="0"/>
          </a:p>
        </p:txBody>
      </p:sp>
      <p:sp>
        <p:nvSpPr>
          <p:cNvPr id="7" name="Title 1">
            <a:extLst>
              <a:ext uri="{FF2B5EF4-FFF2-40B4-BE49-F238E27FC236}">
                <a16:creationId xmlns:a16="http://schemas.microsoft.com/office/drawing/2014/main" id="{27110BA2-9B68-CC4C-A636-3277ABFA5F1F}"/>
              </a:ext>
            </a:extLst>
          </p:cNvPr>
          <p:cNvSpPr>
            <a:spLocks noGrp="1"/>
          </p:cNvSpPr>
          <p:nvPr>
            <p:ph type="ctrTitle" hasCustomPrompt="1"/>
          </p:nvPr>
        </p:nvSpPr>
        <p:spPr>
          <a:xfrm>
            <a:off x="813175" y="2541806"/>
            <a:ext cx="10334625" cy="1947460"/>
          </a:xfrm>
        </p:spPr>
        <p:txBody>
          <a:bodyPr anchor="t" anchorCtr="0"/>
          <a:lstStyle>
            <a:lvl1pPr algn="l">
              <a:defRPr sz="6000" b="1" i="0">
                <a:solidFill>
                  <a:schemeClr val="tx1"/>
                </a:solidFill>
                <a:latin typeface="+mn-lt"/>
                <a:cs typeface="Arial" panose="020B0604020202020204" pitchFamily="34" charset="0"/>
              </a:defRPr>
            </a:lvl1pPr>
          </a:lstStyle>
          <a:p>
            <a:r>
              <a:rPr lang="en-US" dirty="0"/>
              <a:t>Click To Edit Master Title Style</a:t>
            </a:r>
          </a:p>
        </p:txBody>
      </p:sp>
      <p:sp>
        <p:nvSpPr>
          <p:cNvPr id="8" name="Text Placeholder 4">
            <a:extLst>
              <a:ext uri="{FF2B5EF4-FFF2-40B4-BE49-F238E27FC236}">
                <a16:creationId xmlns:a16="http://schemas.microsoft.com/office/drawing/2014/main" id="{9FCBF15F-CA7F-7641-B9E3-4E9C3E92F434}"/>
              </a:ext>
            </a:extLst>
          </p:cNvPr>
          <p:cNvSpPr>
            <a:spLocks noGrp="1"/>
          </p:cNvSpPr>
          <p:nvPr>
            <p:ph type="body" sz="quarter" idx="10"/>
          </p:nvPr>
        </p:nvSpPr>
        <p:spPr>
          <a:xfrm>
            <a:off x="813175" y="4501444"/>
            <a:ext cx="10334625" cy="1259607"/>
          </a:xfrm>
        </p:spPr>
        <p:txBody>
          <a:bodyPr>
            <a:noAutofit/>
          </a:bodyPr>
          <a:lstStyle>
            <a:lvl1pPr marL="0" indent="0">
              <a:buFontTx/>
              <a:buNone/>
              <a:defRPr sz="2400">
                <a:solidFill>
                  <a:schemeClr val="tx1"/>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en-US"/>
              <a:t>Click to edit Master text styles</a:t>
            </a:r>
          </a:p>
        </p:txBody>
      </p:sp>
    </p:spTree>
    <p:extLst>
      <p:ext uri="{BB962C8B-B14F-4D97-AF65-F5344CB8AC3E}">
        <p14:creationId xmlns:p14="http://schemas.microsoft.com/office/powerpoint/2010/main" val="1724543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B965E-00C4-6F4C-8817-84A69C14D2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8926A3-B154-C14C-BFED-E141D3C8B7D4}"/>
              </a:ext>
            </a:extLst>
          </p:cNvPr>
          <p:cNvSpPr>
            <a:spLocks noGrp="1"/>
          </p:cNvSpPr>
          <p:nvPr>
            <p:ph sz="half" idx="1"/>
          </p:nvPr>
        </p:nvSpPr>
        <p:spPr>
          <a:xfrm>
            <a:off x="5715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40C922-34CF-D846-A402-06F51B18941E}"/>
              </a:ext>
            </a:extLst>
          </p:cNvPr>
          <p:cNvSpPr>
            <a:spLocks noGrp="1"/>
          </p:cNvSpPr>
          <p:nvPr>
            <p:ph sz="half" idx="2"/>
          </p:nvPr>
        </p:nvSpPr>
        <p:spPr>
          <a:xfrm>
            <a:off x="60960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471868AE-308B-D548-82A1-318656FC5556}"/>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3630614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ACFC5-D97A-B448-B815-E68D1A9731E8}"/>
              </a:ext>
            </a:extLst>
          </p:cNvPr>
          <p:cNvSpPr>
            <a:spLocks noGrp="1"/>
          </p:cNvSpPr>
          <p:nvPr>
            <p:ph type="title"/>
          </p:nvPr>
        </p:nvSpPr>
        <p:spPr>
          <a:xfrm>
            <a:off x="571500"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EBFB46D-01D9-1D44-ABED-AC6282C16BC1}"/>
              </a:ext>
            </a:extLst>
          </p:cNvPr>
          <p:cNvSpPr>
            <a:spLocks noGrp="1"/>
          </p:cNvSpPr>
          <p:nvPr>
            <p:ph type="body" idx="1"/>
          </p:nvPr>
        </p:nvSpPr>
        <p:spPr>
          <a:xfrm>
            <a:off x="571500"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8F9F48-3F7F-A545-9387-0732A54B5B13}"/>
              </a:ext>
            </a:extLst>
          </p:cNvPr>
          <p:cNvSpPr>
            <a:spLocks noGrp="1"/>
          </p:cNvSpPr>
          <p:nvPr>
            <p:ph sz="half" idx="2"/>
          </p:nvPr>
        </p:nvSpPr>
        <p:spPr>
          <a:xfrm>
            <a:off x="571500"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90C0DC1-B7CB-B343-8B4E-8D57625AEA93}"/>
              </a:ext>
            </a:extLst>
          </p:cNvPr>
          <p:cNvSpPr>
            <a:spLocks noGrp="1"/>
          </p:cNvSpPr>
          <p:nvPr>
            <p:ph type="body" sz="quarter" idx="3"/>
          </p:nvPr>
        </p:nvSpPr>
        <p:spPr>
          <a:xfrm>
            <a:off x="60960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82689F1-F4A7-6440-A9D9-1BF6E3E127B0}"/>
              </a:ext>
            </a:extLst>
          </p:cNvPr>
          <p:cNvSpPr>
            <a:spLocks noGrp="1"/>
          </p:cNvSpPr>
          <p:nvPr>
            <p:ph sz="quarter" idx="4"/>
          </p:nvPr>
        </p:nvSpPr>
        <p:spPr>
          <a:xfrm>
            <a:off x="60960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Slide Number Placeholder 5">
            <a:extLst>
              <a:ext uri="{FF2B5EF4-FFF2-40B4-BE49-F238E27FC236}">
                <a16:creationId xmlns:a16="http://schemas.microsoft.com/office/drawing/2014/main" id="{24E88283-FA1D-D040-8AFC-1D07DFC302AA}"/>
              </a:ext>
            </a:extLst>
          </p:cNvPr>
          <p:cNvSpPr>
            <a:spLocks noGrp="1"/>
          </p:cNvSpPr>
          <p:nvPr>
            <p:ph type="sldNum" sz="quarter" idx="10"/>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3573931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70F5-09AC-CD48-85DB-1752A5E862CB}"/>
              </a:ext>
            </a:extLst>
          </p:cNvPr>
          <p:cNvSpPr>
            <a:spLocks noGrp="1"/>
          </p:cNvSpPr>
          <p:nvPr>
            <p:ph type="title"/>
          </p:nvPr>
        </p:nvSpPr>
        <p:spPr/>
        <p:txBody>
          <a:bodyPr/>
          <a:lstStyle/>
          <a:p>
            <a:r>
              <a:rPr lang="en-US"/>
              <a:t>Click to edit Master title style</a:t>
            </a:r>
          </a:p>
        </p:txBody>
      </p:sp>
      <p:sp>
        <p:nvSpPr>
          <p:cNvPr id="6" name="Slide Number Placeholder 5">
            <a:extLst>
              <a:ext uri="{FF2B5EF4-FFF2-40B4-BE49-F238E27FC236}">
                <a16:creationId xmlns:a16="http://schemas.microsoft.com/office/drawing/2014/main" id="{00D6FDB5-5C90-C844-8D34-266A469CEC57}"/>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4133593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87D20343-9337-0E42-A01C-2815CA8E0561}"/>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23912526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7DAAA2-8718-2247-8539-9A0DC22C048C}"/>
              </a:ext>
            </a:extLst>
          </p:cNvPr>
          <p:cNvSpPr>
            <a:spLocks noGrp="1"/>
          </p:cNvSpPr>
          <p:nvPr>
            <p:ph type="title"/>
          </p:nvPr>
        </p:nvSpPr>
        <p:spPr>
          <a:xfrm>
            <a:off x="571500" y="365125"/>
            <a:ext cx="11049000" cy="1325563"/>
          </a:xfrm>
          <a:prstGeom prst="rect">
            <a:avLst/>
          </a:prstGeom>
        </p:spPr>
        <p:txBody>
          <a:bodyPr vert="horz" lIns="91440" tIns="45720" rIns="91440" bIns="45720" rtlCol="0" anchor="ctr">
            <a:normAutofit/>
          </a:bodyPr>
          <a:lstStyle/>
          <a:p>
            <a:endParaRPr lang="en-US" dirty="0"/>
          </a:p>
        </p:txBody>
      </p:sp>
      <p:sp>
        <p:nvSpPr>
          <p:cNvPr id="3" name="Text Placeholder 2">
            <a:extLst>
              <a:ext uri="{FF2B5EF4-FFF2-40B4-BE49-F238E27FC236}">
                <a16:creationId xmlns:a16="http://schemas.microsoft.com/office/drawing/2014/main" id="{A73056FE-C136-A54B-9DE3-EACD8E08FED9}"/>
              </a:ext>
            </a:extLst>
          </p:cNvPr>
          <p:cNvSpPr>
            <a:spLocks noGrp="1"/>
          </p:cNvSpPr>
          <p:nvPr>
            <p:ph type="body" idx="1"/>
          </p:nvPr>
        </p:nvSpPr>
        <p:spPr>
          <a:xfrm>
            <a:off x="571500" y="1825625"/>
            <a:ext cx="11049000" cy="4207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lide Number Placeholder 5">
            <a:extLst>
              <a:ext uri="{FF2B5EF4-FFF2-40B4-BE49-F238E27FC236}">
                <a16:creationId xmlns:a16="http://schemas.microsoft.com/office/drawing/2014/main" id="{125833E0-DD3D-DF4F-9316-F67B7A80E307}"/>
              </a:ext>
            </a:extLst>
          </p:cNvPr>
          <p:cNvSpPr>
            <a:spLocks noGrp="1"/>
          </p:cNvSpPr>
          <p:nvPr>
            <p:ph type="sldNum" sz="quarter" idx="4"/>
          </p:nvPr>
        </p:nvSpPr>
        <p:spPr>
          <a:xfrm>
            <a:off x="11188014" y="6316595"/>
            <a:ext cx="432486" cy="365125"/>
          </a:xfrm>
          <a:prstGeom prst="rect">
            <a:avLst/>
          </a:prstGeom>
        </p:spPr>
        <p:txBody>
          <a:bodyPr lIns="0" tIns="0" rIns="45720" bIns="0" anchor="ctr"/>
          <a:lstStyle>
            <a:lvl1pPr algn="r">
              <a:defRPr sz="1000"/>
            </a:lvl1pPr>
          </a:lstStyle>
          <a:p>
            <a:fld id="{933A556B-7C63-244D-9B7C-B0EA8042B330}" type="slidenum">
              <a:rPr lang="en-US" smtClean="0"/>
              <a:pPr/>
              <a:t>‹#›</a:t>
            </a:fld>
            <a:endParaRPr lang="en-US" sz="1000" dirty="0"/>
          </a:p>
        </p:txBody>
      </p:sp>
    </p:spTree>
    <p:extLst>
      <p:ext uri="{BB962C8B-B14F-4D97-AF65-F5344CB8AC3E}">
        <p14:creationId xmlns:p14="http://schemas.microsoft.com/office/powerpoint/2010/main" val="544521178"/>
      </p:ext>
    </p:extLst>
  </p:cSld>
  <p:clrMap bg1="lt1" tx1="dk1" bg2="lt2" tx2="dk2" accent1="accent1" accent2="accent2" accent3="accent3" accent4="accent4" accent5="accent5" accent6="accent6" hlink="hlink" folHlink="folHlink"/>
  <p:sldLayoutIdLst>
    <p:sldLayoutId id="2147483661" r:id="rId1"/>
    <p:sldLayoutId id="2147483672" r:id="rId2"/>
    <p:sldLayoutId id="2147483662" r:id="rId3"/>
    <p:sldLayoutId id="2147483663" r:id="rId4"/>
    <p:sldLayoutId id="214748367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4" r:id="rId14"/>
  </p:sldLayoutIdLst>
  <p:hf hdr="0" ftr="0" dt="0"/>
  <p:txStyles>
    <p:titleStyle>
      <a:lvl1pPr algn="l" defTabSz="914400" rtl="0" eaLnBrk="1" latinLnBrk="0" hangingPunct="1">
        <a:lnSpc>
          <a:spcPct val="90000"/>
        </a:lnSpc>
        <a:spcBef>
          <a:spcPct val="0"/>
        </a:spcBef>
        <a:buNone/>
        <a:defRPr sz="4400" b="1"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7" orient="horz" pos="2160" userDrawn="1">
          <p15:clr>
            <a:srgbClr val="F26B43"/>
          </p15:clr>
        </p15:guide>
        <p15:guide id="8" pos="3840" userDrawn="1">
          <p15:clr>
            <a:srgbClr val="F26B43"/>
          </p15:clr>
        </p15:guide>
        <p15:guide id="9" pos="360" userDrawn="1">
          <p15:clr>
            <a:srgbClr val="F26B43"/>
          </p15:clr>
        </p15:guide>
        <p15:guide id="10" orient="horz" pos="3888" userDrawn="1">
          <p15:clr>
            <a:srgbClr val="F26B43"/>
          </p15:clr>
        </p15:guide>
        <p15:guide id="11" pos="7320" userDrawn="1">
          <p15:clr>
            <a:srgbClr val="F26B43"/>
          </p15:clr>
        </p15:guide>
        <p15:guide id="12" orient="horz" pos="412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chart" Target="../charts/char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hyperlink" Target="https://dl.acm.org/doi/10.1145/3731599.3769277" TargetMode="External"/><Relationship Id="rId1" Type="http://schemas.openxmlformats.org/officeDocument/2006/relationships/slideLayout" Target="../slideLayouts/slideLayout14.xml"/><Relationship Id="rId6" Type="http://schemas.openxmlformats.org/officeDocument/2006/relationships/image" Target="../media/image19.png"/><Relationship Id="rId5" Type="http://schemas.openxmlformats.org/officeDocument/2006/relationships/image" Target="../media/image18.png"/><Relationship Id="rId10" Type="http://schemas.openxmlformats.org/officeDocument/2006/relationships/image" Target="../media/image23.png"/><Relationship Id="rId4" Type="http://schemas.openxmlformats.org/officeDocument/2006/relationships/image" Target="../media/image17.png"/><Relationship Id="rId9"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hyperlink" Target="https://atlasgridsim.web.cern.ch/plugin_support" TargetMode="Externa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56CBC-DA70-7741-BB3F-BCDBBE052F88}"/>
              </a:ext>
            </a:extLst>
          </p:cNvPr>
          <p:cNvSpPr>
            <a:spLocks noGrp="1"/>
          </p:cNvSpPr>
          <p:nvPr>
            <p:ph type="ctrTitle"/>
          </p:nvPr>
        </p:nvSpPr>
        <p:spPr>
          <a:xfrm>
            <a:off x="813175" y="2527030"/>
            <a:ext cx="10334625" cy="1803939"/>
          </a:xfrm>
        </p:spPr>
        <p:txBody>
          <a:bodyPr>
            <a:noAutofit/>
          </a:bodyPr>
          <a:lstStyle/>
          <a:p>
            <a:r>
              <a:rPr lang="en-US" sz="4400" dirty="0"/>
              <a:t>CGSim: A Simulation Framework for Large Scale Distributed Computing Environment</a:t>
            </a:r>
          </a:p>
        </p:txBody>
      </p:sp>
      <p:sp>
        <p:nvSpPr>
          <p:cNvPr id="3" name="Subtitle 2">
            <a:extLst>
              <a:ext uri="{FF2B5EF4-FFF2-40B4-BE49-F238E27FC236}">
                <a16:creationId xmlns:a16="http://schemas.microsoft.com/office/drawing/2014/main" id="{FDB0E14B-6889-F849-8A8C-D01D7C36038D}"/>
              </a:ext>
            </a:extLst>
          </p:cNvPr>
          <p:cNvSpPr>
            <a:spLocks noGrp="1"/>
          </p:cNvSpPr>
          <p:nvPr>
            <p:ph type="subTitle" idx="1"/>
          </p:nvPr>
        </p:nvSpPr>
        <p:spPr>
          <a:xfrm>
            <a:off x="813175" y="5773229"/>
            <a:ext cx="11213173" cy="746185"/>
          </a:xfrm>
          <a:ln>
            <a:noFill/>
          </a:ln>
        </p:spPr>
        <p:txBody>
          <a:bodyPr vert="horz" lIns="91440" tIns="45720" rIns="91440" bIns="45720" rtlCol="0" anchor="t">
            <a:normAutofit fontScale="85000" lnSpcReduction="20000"/>
          </a:bodyPr>
          <a:lstStyle/>
          <a:p>
            <a:r>
              <a:rPr lang="en-US" dirty="0"/>
              <a:t>11/17/2025</a:t>
            </a:r>
          </a:p>
          <a:p>
            <a:r>
              <a:rPr lang="en-US" dirty="0">
                <a:latin typeface="Arial"/>
                <a:cs typeface="Arial"/>
              </a:rPr>
              <a:t>The 16th International Workshop on </a:t>
            </a:r>
            <a:r>
              <a:rPr lang="en-US" dirty="0"/>
              <a:t>Performance Modeling, Benchmarking and Simulation of High Performance Computer Systems</a:t>
            </a:r>
          </a:p>
          <a:p>
            <a:endParaRPr lang="en-US" dirty="0">
              <a:latin typeface="Arial"/>
              <a:cs typeface="Arial"/>
            </a:endParaRPr>
          </a:p>
        </p:txBody>
      </p:sp>
      <p:sp>
        <p:nvSpPr>
          <p:cNvPr id="4" name="Text Placeholder 3">
            <a:extLst>
              <a:ext uri="{FF2B5EF4-FFF2-40B4-BE49-F238E27FC236}">
                <a16:creationId xmlns:a16="http://schemas.microsoft.com/office/drawing/2014/main" id="{BD0F4563-AB5E-1F4E-B28C-08AC1323034C}"/>
              </a:ext>
            </a:extLst>
          </p:cNvPr>
          <p:cNvSpPr>
            <a:spLocks noGrp="1"/>
          </p:cNvSpPr>
          <p:nvPr>
            <p:ph type="body" sz="quarter" idx="10"/>
          </p:nvPr>
        </p:nvSpPr>
        <p:spPr>
          <a:xfrm>
            <a:off x="813175" y="4501444"/>
            <a:ext cx="11010415" cy="1259607"/>
          </a:xfrm>
        </p:spPr>
        <p:txBody>
          <a:bodyPr vert="horz" lIns="91440" tIns="45720" rIns="91440" bIns="45720" rtlCol="0" anchor="t">
            <a:noAutofit/>
          </a:bodyPr>
          <a:lstStyle/>
          <a:p>
            <a:r>
              <a:rPr lang="en-US" sz="1800" b="1" dirty="0">
                <a:ea typeface="+mn-lt"/>
                <a:cs typeface="+mn-lt"/>
              </a:rPr>
              <a:t>Presenter: Sairam Sri Vatsavai </a:t>
            </a:r>
            <a:r>
              <a:rPr lang="en-US" sz="1800" dirty="0">
                <a:ea typeface="+mn-lt"/>
                <a:cs typeface="+mn-lt"/>
              </a:rPr>
              <a:t>on behalf of Redwood project</a:t>
            </a:r>
          </a:p>
        </p:txBody>
      </p:sp>
    </p:spTree>
    <p:extLst>
      <p:ext uri="{BB962C8B-B14F-4D97-AF65-F5344CB8AC3E}">
        <p14:creationId xmlns:p14="http://schemas.microsoft.com/office/powerpoint/2010/main" val="22467559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039684-7755-7C3C-C0AC-EF8A74CC22F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BE480C-7E84-37FD-9640-F5E0C3645B0C}"/>
              </a:ext>
            </a:extLst>
          </p:cNvPr>
          <p:cNvSpPr>
            <a:spLocks noGrp="1"/>
          </p:cNvSpPr>
          <p:nvPr>
            <p:ph type="sldNum" sz="quarter" idx="4"/>
          </p:nvPr>
        </p:nvSpPr>
        <p:spPr>
          <a:xfrm>
            <a:off x="11188014" y="6316595"/>
            <a:ext cx="432486" cy="365125"/>
          </a:xfrm>
          <a:prstGeom prst="rect">
            <a:avLst/>
          </a:prstGeom>
        </p:spPr>
        <p:txBody>
          <a:bodyPr lIns="0" tIns="0" rIns="45720" bIns="0" anchor="ctr"/>
          <a:lstStyle>
            <a:defPPr>
              <a:defRPr lang="en-US"/>
            </a:defPPr>
            <a:lvl1pPr marL="0" algn="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33A556B-7C63-244D-9B7C-B0EA8042B330}" type="slidenum">
              <a:rPr lang="en-US" smtClean="0"/>
              <a:pPr/>
              <a:t>10</a:t>
            </a:fld>
            <a:endParaRPr lang="en-US" sz="1000" dirty="0"/>
          </a:p>
        </p:txBody>
      </p:sp>
      <p:sp>
        <p:nvSpPr>
          <p:cNvPr id="34" name="TextBox 33">
            <a:extLst>
              <a:ext uri="{FF2B5EF4-FFF2-40B4-BE49-F238E27FC236}">
                <a16:creationId xmlns:a16="http://schemas.microsoft.com/office/drawing/2014/main" id="{C757E0CE-D609-BF9C-2393-45F637D299FB}"/>
              </a:ext>
            </a:extLst>
          </p:cNvPr>
          <p:cNvSpPr txBox="1"/>
          <p:nvPr/>
        </p:nvSpPr>
        <p:spPr>
          <a:xfrm>
            <a:off x="267408" y="1881"/>
            <a:ext cx="9233873" cy="769441"/>
          </a:xfrm>
          <a:prstGeom prst="rect">
            <a:avLst/>
          </a:prstGeom>
          <a:noFill/>
        </p:spPr>
        <p:txBody>
          <a:bodyPr wrap="square" rtlCol="0">
            <a:spAutoFit/>
          </a:bodyPr>
          <a:lstStyle/>
          <a:p>
            <a:r>
              <a:rPr lang="en-US" sz="4400" b="1" dirty="0"/>
              <a:t>Evaluation: Scalability Analysis</a:t>
            </a:r>
          </a:p>
        </p:txBody>
      </p:sp>
      <p:graphicFrame>
        <p:nvGraphicFramePr>
          <p:cNvPr id="42" name="Chart 41">
            <a:extLst>
              <a:ext uri="{FF2B5EF4-FFF2-40B4-BE49-F238E27FC236}">
                <a16:creationId xmlns:a16="http://schemas.microsoft.com/office/drawing/2014/main" id="{5448EAEB-D70D-032D-885B-0A4ED985BB3C}"/>
              </a:ext>
            </a:extLst>
          </p:cNvPr>
          <p:cNvGraphicFramePr>
            <a:graphicFrameLocks/>
          </p:cNvGraphicFramePr>
          <p:nvPr>
            <p:extLst>
              <p:ext uri="{D42A27DB-BD31-4B8C-83A1-F6EECF244321}">
                <p14:modId xmlns:p14="http://schemas.microsoft.com/office/powerpoint/2010/main" val="1004194105"/>
              </p:ext>
            </p:extLst>
          </p:nvPr>
        </p:nvGraphicFramePr>
        <p:xfrm>
          <a:off x="264141" y="683039"/>
          <a:ext cx="6071834" cy="354931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3" name="Chart 42">
            <a:extLst>
              <a:ext uri="{FF2B5EF4-FFF2-40B4-BE49-F238E27FC236}">
                <a16:creationId xmlns:a16="http://schemas.microsoft.com/office/drawing/2014/main" id="{4B95AD9F-EAF4-AAAB-90E1-C82B29AAF2DA}"/>
              </a:ext>
            </a:extLst>
          </p:cNvPr>
          <p:cNvGraphicFramePr>
            <a:graphicFrameLocks/>
          </p:cNvGraphicFramePr>
          <p:nvPr>
            <p:extLst>
              <p:ext uri="{D42A27DB-BD31-4B8C-83A1-F6EECF244321}">
                <p14:modId xmlns:p14="http://schemas.microsoft.com/office/powerpoint/2010/main" val="1043846094"/>
              </p:ext>
            </p:extLst>
          </p:nvPr>
        </p:nvGraphicFramePr>
        <p:xfrm>
          <a:off x="5961041" y="725414"/>
          <a:ext cx="6071834" cy="3752098"/>
        </p:xfrm>
        <a:graphic>
          <a:graphicData uri="http://schemas.openxmlformats.org/drawingml/2006/chart">
            <c:chart xmlns:c="http://schemas.openxmlformats.org/drawingml/2006/chart" xmlns:r="http://schemas.openxmlformats.org/officeDocument/2006/relationships" r:id="rId4"/>
          </a:graphicData>
        </a:graphic>
      </p:graphicFrame>
      <p:sp>
        <p:nvSpPr>
          <p:cNvPr id="44" name="TextBox 43">
            <a:extLst>
              <a:ext uri="{FF2B5EF4-FFF2-40B4-BE49-F238E27FC236}">
                <a16:creationId xmlns:a16="http://schemas.microsoft.com/office/drawing/2014/main" id="{B952584F-8048-1FC6-6E9B-FCD45EA7F7FF}"/>
              </a:ext>
            </a:extLst>
          </p:cNvPr>
          <p:cNvSpPr txBox="1"/>
          <p:nvPr/>
        </p:nvSpPr>
        <p:spPr>
          <a:xfrm>
            <a:off x="2128401" y="634598"/>
            <a:ext cx="3164305" cy="400110"/>
          </a:xfrm>
          <a:prstGeom prst="rect">
            <a:avLst/>
          </a:prstGeom>
          <a:noFill/>
        </p:spPr>
        <p:txBody>
          <a:bodyPr wrap="square" rtlCol="0">
            <a:spAutoFit/>
          </a:bodyPr>
          <a:lstStyle/>
          <a:p>
            <a:r>
              <a:rPr lang="en-US" sz="2000" b="1" dirty="0"/>
              <a:t>Single Site Scaling</a:t>
            </a:r>
          </a:p>
        </p:txBody>
      </p:sp>
      <p:sp>
        <p:nvSpPr>
          <p:cNvPr id="45" name="TextBox 44">
            <a:extLst>
              <a:ext uri="{FF2B5EF4-FFF2-40B4-BE49-F238E27FC236}">
                <a16:creationId xmlns:a16="http://schemas.microsoft.com/office/drawing/2014/main" id="{F185F259-ACD6-684E-6B35-AC409FF310AF}"/>
              </a:ext>
            </a:extLst>
          </p:cNvPr>
          <p:cNvSpPr txBox="1"/>
          <p:nvPr/>
        </p:nvSpPr>
        <p:spPr>
          <a:xfrm>
            <a:off x="8323115" y="571267"/>
            <a:ext cx="3164305" cy="400110"/>
          </a:xfrm>
          <a:prstGeom prst="rect">
            <a:avLst/>
          </a:prstGeom>
          <a:noFill/>
        </p:spPr>
        <p:txBody>
          <a:bodyPr wrap="square" rtlCol="0">
            <a:spAutoFit/>
          </a:bodyPr>
          <a:lstStyle/>
          <a:p>
            <a:r>
              <a:rPr lang="en-US" sz="2000" b="1" dirty="0"/>
              <a:t>Multi-Site Scaling</a:t>
            </a:r>
          </a:p>
        </p:txBody>
      </p:sp>
      <p:sp>
        <p:nvSpPr>
          <p:cNvPr id="47" name="TextBox 46">
            <a:extLst>
              <a:ext uri="{FF2B5EF4-FFF2-40B4-BE49-F238E27FC236}">
                <a16:creationId xmlns:a16="http://schemas.microsoft.com/office/drawing/2014/main" id="{1A79CFF6-5DD2-2844-CAF4-E47F95B97C8B}"/>
              </a:ext>
            </a:extLst>
          </p:cNvPr>
          <p:cNvSpPr txBox="1"/>
          <p:nvPr/>
        </p:nvSpPr>
        <p:spPr>
          <a:xfrm>
            <a:off x="949421" y="4379507"/>
            <a:ext cx="10779643" cy="1785104"/>
          </a:xfrm>
          <a:prstGeom prst="rect">
            <a:avLst/>
          </a:prstGeom>
          <a:noFill/>
        </p:spPr>
        <p:txBody>
          <a:bodyPr wrap="square" rtlCol="0">
            <a:spAutoFit/>
          </a:bodyPr>
          <a:lstStyle/>
          <a:p>
            <a:pPr marL="285750" indent="-285750">
              <a:buFont typeface="Arial" panose="020B0604020202020204" pitchFamily="34" charset="0"/>
              <a:buChar char="•"/>
            </a:pPr>
            <a:r>
              <a:rPr lang="en-US" dirty="0"/>
              <a:t>Experiments were performed on an Intel i9 system with 64 GB of memory.</a:t>
            </a:r>
          </a:p>
          <a:p>
            <a:pPr marL="285750" indent="-285750">
              <a:buFont typeface="Arial" panose="020B0604020202020204" pitchFamily="34" charset="0"/>
              <a:buChar char="•"/>
            </a:pPr>
            <a:endParaRPr lang="en-US" sz="1000" dirty="0"/>
          </a:p>
          <a:p>
            <a:pPr marL="285750" indent="-285750">
              <a:buFont typeface="Arial" panose="020B0604020202020204" pitchFamily="34" charset="0"/>
              <a:buChar char="•"/>
            </a:pPr>
            <a:r>
              <a:rPr lang="en-US" dirty="0"/>
              <a:t>The scalability analysis is performed using the  historical </a:t>
            </a:r>
            <a:r>
              <a:rPr lang="en-US" dirty="0" err="1"/>
              <a:t>PanDA</a:t>
            </a:r>
            <a:r>
              <a:rPr lang="en-US" dirty="0"/>
              <a:t> job records collected from production WLCG operation.</a:t>
            </a:r>
          </a:p>
          <a:p>
            <a:pPr marL="285750" indent="-285750">
              <a:buFont typeface="Arial" panose="020B0604020202020204" pitchFamily="34" charset="0"/>
              <a:buChar char="•"/>
            </a:pPr>
            <a:endParaRPr lang="en-US" sz="1000" dirty="0"/>
          </a:p>
          <a:p>
            <a:pPr marL="285750" indent="-285750">
              <a:buFont typeface="Arial" panose="020B0604020202020204" pitchFamily="34" charset="0"/>
              <a:buChar char="•"/>
            </a:pPr>
            <a:r>
              <a:rPr lang="en-US" dirty="0"/>
              <a:t>The simulator demonstrates strong architectural efficiency when scaling across multiple sites, with performance stabilizing after initial setup overhead, enabling effective distributed simulations.</a:t>
            </a:r>
          </a:p>
        </p:txBody>
      </p:sp>
    </p:spTree>
    <p:extLst>
      <p:ext uri="{BB962C8B-B14F-4D97-AF65-F5344CB8AC3E}">
        <p14:creationId xmlns:p14="http://schemas.microsoft.com/office/powerpoint/2010/main" val="903711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A3EDB4-E3F4-24A0-2785-1E543658D5BF}"/>
              </a:ext>
            </a:extLst>
          </p:cNvPr>
          <p:cNvSpPr>
            <a:spLocks noGrp="1"/>
          </p:cNvSpPr>
          <p:nvPr>
            <p:ph type="sldNum" sz="quarter" idx="4"/>
          </p:nvPr>
        </p:nvSpPr>
        <p:spPr/>
        <p:txBody>
          <a:bodyPr/>
          <a:lstStyle/>
          <a:p>
            <a:fld id="{933A556B-7C63-244D-9B7C-B0EA8042B330}" type="slidenum">
              <a:rPr lang="en-US" smtClean="0"/>
              <a:pPr/>
              <a:t>11</a:t>
            </a:fld>
            <a:endParaRPr lang="en-US" sz="1000" dirty="0"/>
          </a:p>
        </p:txBody>
      </p:sp>
      <p:sp>
        <p:nvSpPr>
          <p:cNvPr id="3" name="TextBox 2">
            <a:extLst>
              <a:ext uri="{FF2B5EF4-FFF2-40B4-BE49-F238E27FC236}">
                <a16:creationId xmlns:a16="http://schemas.microsoft.com/office/drawing/2014/main" id="{C367C37F-32D2-BE55-AAD5-BE372BFD092E}"/>
              </a:ext>
            </a:extLst>
          </p:cNvPr>
          <p:cNvSpPr txBox="1"/>
          <p:nvPr/>
        </p:nvSpPr>
        <p:spPr>
          <a:xfrm>
            <a:off x="267408" y="1881"/>
            <a:ext cx="9233873" cy="769441"/>
          </a:xfrm>
          <a:prstGeom prst="rect">
            <a:avLst/>
          </a:prstGeom>
          <a:noFill/>
        </p:spPr>
        <p:txBody>
          <a:bodyPr wrap="square" rtlCol="0">
            <a:spAutoFit/>
          </a:bodyPr>
          <a:lstStyle/>
          <a:p>
            <a:r>
              <a:rPr lang="en-US" sz="4400" b="1" dirty="0"/>
              <a:t>Conclusions</a:t>
            </a:r>
          </a:p>
        </p:txBody>
      </p:sp>
      <p:sp>
        <p:nvSpPr>
          <p:cNvPr id="6" name="TextBox 5">
            <a:extLst>
              <a:ext uri="{FF2B5EF4-FFF2-40B4-BE49-F238E27FC236}">
                <a16:creationId xmlns:a16="http://schemas.microsoft.com/office/drawing/2014/main" id="{EC71350B-B2C8-1880-4444-51B41337B150}"/>
              </a:ext>
            </a:extLst>
          </p:cNvPr>
          <p:cNvSpPr txBox="1"/>
          <p:nvPr/>
        </p:nvSpPr>
        <p:spPr>
          <a:xfrm>
            <a:off x="419099" y="797510"/>
            <a:ext cx="11610975" cy="4708981"/>
          </a:xfrm>
          <a:prstGeom prst="rect">
            <a:avLst/>
          </a:prstGeom>
          <a:noFill/>
        </p:spPr>
        <p:txBody>
          <a:bodyPr wrap="square" rtlCol="0">
            <a:spAutoFit/>
          </a:bodyPr>
          <a:lstStyle/>
          <a:p>
            <a:pPr marL="285750" indent="-285750">
              <a:buFont typeface="Arial" panose="020B0604020202020204" pitchFamily="34" charset="0"/>
              <a:buChar char="•"/>
            </a:pPr>
            <a:r>
              <a:rPr lang="en-US" sz="2400" dirty="0"/>
              <a:t>CGSim is a scalable, and extensible simulation framework built on the </a:t>
            </a:r>
            <a:r>
              <a:rPr lang="en-US" sz="2400" dirty="0" err="1"/>
              <a:t>SimGrid</a:t>
            </a:r>
            <a:r>
              <a:rPr lang="en-US" sz="2400" dirty="0"/>
              <a:t> engine.</a:t>
            </a:r>
          </a:p>
          <a:p>
            <a:pPr marL="285750" indent="-285750">
              <a:buFont typeface="Arial" panose="020B0604020202020204" pitchFamily="34" charset="0"/>
              <a:buChar char="•"/>
            </a:pPr>
            <a:endParaRPr lang="en-US" sz="1500" dirty="0"/>
          </a:p>
          <a:p>
            <a:pPr marL="285750" indent="-285750">
              <a:buFont typeface="Arial" panose="020B0604020202020204" pitchFamily="34" charset="0"/>
              <a:buChar char="•"/>
            </a:pPr>
            <a:r>
              <a:rPr lang="en-US" sz="2400" dirty="0"/>
              <a:t>It has broad range of applicability such as multi-site modeling, modular plugin integration, and real-time visualization of large-scale distributed environments.</a:t>
            </a:r>
          </a:p>
          <a:p>
            <a:pPr marL="285750" indent="-285750">
              <a:buFont typeface="Arial" panose="020B0604020202020204" pitchFamily="34" charset="0"/>
              <a:buChar char="•"/>
            </a:pPr>
            <a:endParaRPr lang="en-US" sz="1500" dirty="0"/>
          </a:p>
          <a:p>
            <a:pPr marL="285750" indent="-285750">
              <a:buFont typeface="Arial" panose="020B0604020202020204" pitchFamily="34" charset="0"/>
              <a:buChar char="•"/>
            </a:pPr>
            <a:r>
              <a:rPr lang="en-US" sz="2400" dirty="0"/>
              <a:t>Enables generation of event-level datasets for AI-driven performance modeling, bridging traditional simulation with data-centric methods.</a:t>
            </a:r>
          </a:p>
          <a:p>
            <a:endParaRPr lang="en-US" sz="1500" dirty="0"/>
          </a:p>
          <a:p>
            <a:pPr marL="285750" indent="-285750">
              <a:buFont typeface="Arial" panose="020B0604020202020204" pitchFamily="34" charset="0"/>
              <a:buChar char="•"/>
            </a:pPr>
            <a:r>
              <a:rPr lang="en-US" sz="2400" dirty="0"/>
              <a:t>We showed calibration of the WLCG system and validating fidelity across 50 sites.</a:t>
            </a:r>
          </a:p>
          <a:p>
            <a:endParaRPr lang="en-US" sz="1500" dirty="0"/>
          </a:p>
          <a:p>
            <a:r>
              <a:rPr lang="en-US" sz="2400" b="1" dirty="0"/>
              <a:t>Future work</a:t>
            </a:r>
            <a:r>
              <a:rPr lang="en-US" sz="2400" dirty="0"/>
              <a:t>: scaling to the full WLCG infrastructure, developing machine learning surrogates for rapid inference, and performing quantitative benchmarking against existing simulators.</a:t>
            </a:r>
          </a:p>
        </p:txBody>
      </p:sp>
    </p:spTree>
    <p:extLst>
      <p:ext uri="{BB962C8B-B14F-4D97-AF65-F5344CB8AC3E}">
        <p14:creationId xmlns:p14="http://schemas.microsoft.com/office/powerpoint/2010/main" val="16449284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EF3EA-726B-52D5-AC23-A6A60E5C61FC}"/>
              </a:ext>
            </a:extLst>
          </p:cNvPr>
          <p:cNvSpPr>
            <a:spLocks noGrp="1"/>
          </p:cNvSpPr>
          <p:nvPr>
            <p:ph type="title"/>
          </p:nvPr>
        </p:nvSpPr>
        <p:spPr/>
        <p:txBody>
          <a:bodyPr>
            <a:normAutofit fontScale="90000"/>
          </a:bodyPr>
          <a:lstStyle/>
          <a:p>
            <a:r>
              <a:rPr lang="en-US"/>
              <a:t>Thank you</a:t>
            </a:r>
          </a:p>
        </p:txBody>
      </p:sp>
      <p:sp>
        <p:nvSpPr>
          <p:cNvPr id="3" name="Text Placeholder 2">
            <a:extLst>
              <a:ext uri="{FF2B5EF4-FFF2-40B4-BE49-F238E27FC236}">
                <a16:creationId xmlns:a16="http://schemas.microsoft.com/office/drawing/2014/main" id="{37BC434F-3F6F-A858-3159-6D6A4D02856B}"/>
              </a:ext>
            </a:extLst>
          </p:cNvPr>
          <p:cNvSpPr>
            <a:spLocks noGrp="1"/>
          </p:cNvSpPr>
          <p:nvPr>
            <p:ph type="body" idx="1"/>
          </p:nvPr>
        </p:nvSpPr>
        <p:spPr>
          <a:xfrm>
            <a:off x="415599" y="1536633"/>
            <a:ext cx="9854674" cy="4555200"/>
          </a:xfrm>
        </p:spPr>
        <p:txBody>
          <a:bodyPr>
            <a:normAutofit fontScale="92500" lnSpcReduction="20000"/>
          </a:bodyPr>
          <a:lstStyle/>
          <a:p>
            <a:r>
              <a:rPr lang="en-US" dirty="0"/>
              <a:t>Paper DOI: </a:t>
            </a:r>
            <a:r>
              <a:rPr lang="en-US" dirty="0">
                <a:hlinkClick r:id="rId2"/>
              </a:rPr>
              <a:t>https://dl.acm.org/doi/10.1145/3731599.3769277</a:t>
            </a:r>
            <a:endParaRPr lang="en-US" dirty="0"/>
          </a:p>
          <a:p>
            <a:endParaRPr lang="en-US" dirty="0"/>
          </a:p>
          <a:p>
            <a:r>
              <a:rPr lang="en-US" dirty="0"/>
              <a:t>Author list:                                                                        </a:t>
            </a:r>
            <a:r>
              <a:rPr lang="en-US" dirty="0">
                <a:ea typeface="+mn-lt"/>
                <a:cs typeface="+mn-lt"/>
              </a:rPr>
              <a:t>Sairam Sri Vatsavai, Raees Khan, </a:t>
            </a:r>
            <a:r>
              <a:rPr lang="en-US" dirty="0"/>
              <a:t>Kuan-Chieh Hsu, </a:t>
            </a:r>
            <a:r>
              <a:rPr lang="en-US" dirty="0">
                <a:ea typeface="+mn-lt"/>
                <a:cs typeface="+mn-lt"/>
              </a:rPr>
              <a:t>Ozgur O. Kilic, Tatiana Korchuganova, Paul Nilsson, Frédéric Suter, Sankha Dutta, Yihui Ren, David K. Park, Joseph Boudreau, Tasnuva Chowdhury, </a:t>
            </a:r>
            <a:r>
              <a:rPr lang="en-US" dirty="0" err="1">
                <a:ea typeface="+mn-lt"/>
                <a:cs typeface="+mn-lt"/>
              </a:rPr>
              <a:t>Shengyu</a:t>
            </a:r>
            <a:r>
              <a:rPr lang="en-US" dirty="0">
                <a:ea typeface="+mn-lt"/>
                <a:cs typeface="+mn-lt"/>
              </a:rPr>
              <a:t> Feng, </a:t>
            </a:r>
            <a:r>
              <a:rPr lang="en-US" dirty="0" err="1">
                <a:ea typeface="+mn-lt"/>
                <a:cs typeface="+mn-lt"/>
              </a:rPr>
              <a:t>Jaehyung</a:t>
            </a:r>
            <a:r>
              <a:rPr lang="en-US" dirty="0">
                <a:ea typeface="+mn-lt"/>
                <a:cs typeface="+mn-lt"/>
              </a:rPr>
              <a:t> Kim, Scott Klasky, Tadashi Maeno, Verena Ingrid Martinez Outschoorn, Norbert </a:t>
            </a:r>
            <a:r>
              <a:rPr lang="en-US" dirty="0" err="1">
                <a:ea typeface="+mn-lt"/>
                <a:cs typeface="+mn-lt"/>
              </a:rPr>
              <a:t>Podhorszki</a:t>
            </a:r>
            <a:r>
              <a:rPr lang="en-US" dirty="0">
                <a:ea typeface="+mn-lt"/>
                <a:cs typeface="+mn-lt"/>
              </a:rPr>
              <a:t>, Wei Yang, Yiming Yang, Shinjae Yoo, Alexei Klimentov, Adolfy Hoisie</a:t>
            </a:r>
          </a:p>
          <a:p>
            <a:endParaRPr lang="en-US" dirty="0">
              <a:ea typeface="+mn-lt"/>
              <a:cs typeface="+mn-lt"/>
            </a:endParaRPr>
          </a:p>
          <a:p>
            <a:r>
              <a:rPr lang="en-US" dirty="0"/>
              <a:t>This work is supported by the U.S. Department of Energy, Office of Science, Office of Advanced Scientific Computing Research under Award Number DE-SC-0012704. </a:t>
            </a:r>
          </a:p>
        </p:txBody>
      </p:sp>
      <p:sp>
        <p:nvSpPr>
          <p:cNvPr id="4" name="Slide Number Placeholder 3">
            <a:extLst>
              <a:ext uri="{FF2B5EF4-FFF2-40B4-BE49-F238E27FC236}">
                <a16:creationId xmlns:a16="http://schemas.microsoft.com/office/drawing/2014/main" id="{5350AA2C-1A38-3668-E6EA-92A127ACF8AD}"/>
              </a:ext>
            </a:extLst>
          </p:cNvPr>
          <p:cNvSpPr>
            <a:spLocks noGrp="1"/>
          </p:cNvSpPr>
          <p:nvPr>
            <p:ph type="sldNum" idx="12"/>
          </p:nvPr>
        </p:nvSpPr>
        <p:spPr/>
        <p:txBody>
          <a:bodyPr/>
          <a:lstStyle/>
          <a:p>
            <a:fld id="{00000000-1234-1234-1234-123412341234}" type="slidenum">
              <a:rPr lang="en" smtClean="0"/>
              <a:pPr/>
              <a:t>12</a:t>
            </a:fld>
            <a:endParaRPr lang="en"/>
          </a:p>
        </p:txBody>
      </p:sp>
      <p:pic>
        <p:nvPicPr>
          <p:cNvPr id="5" name="Google Shape;93;p17">
            <a:extLst>
              <a:ext uri="{FF2B5EF4-FFF2-40B4-BE49-F238E27FC236}">
                <a16:creationId xmlns:a16="http://schemas.microsoft.com/office/drawing/2014/main" id="{48375DCE-32D5-48E8-0382-85623AB9280C}"/>
              </a:ext>
            </a:extLst>
          </p:cNvPr>
          <p:cNvPicPr preferRelativeResize="0">
            <a:picLocks noChangeAspect="1"/>
          </p:cNvPicPr>
          <p:nvPr/>
        </p:nvPicPr>
        <p:blipFill>
          <a:blip r:embed="rId3">
            <a:alphaModFix/>
          </a:blip>
          <a:stretch>
            <a:fillRect/>
          </a:stretch>
        </p:blipFill>
        <p:spPr>
          <a:xfrm>
            <a:off x="9744702" y="5817025"/>
            <a:ext cx="1218824" cy="822960"/>
          </a:xfrm>
          <a:prstGeom prst="rect">
            <a:avLst/>
          </a:prstGeom>
          <a:noFill/>
          <a:ln>
            <a:noFill/>
          </a:ln>
        </p:spPr>
      </p:pic>
      <p:pic>
        <p:nvPicPr>
          <p:cNvPr id="6" name="Google Shape;94;p17">
            <a:extLst>
              <a:ext uri="{FF2B5EF4-FFF2-40B4-BE49-F238E27FC236}">
                <a16:creationId xmlns:a16="http://schemas.microsoft.com/office/drawing/2014/main" id="{DAB59A17-7E61-4312-48DE-EF7EC4F816E2}"/>
              </a:ext>
            </a:extLst>
          </p:cNvPr>
          <p:cNvPicPr preferRelativeResize="0"/>
          <p:nvPr/>
        </p:nvPicPr>
        <p:blipFill>
          <a:blip r:embed="rId4">
            <a:alphaModFix/>
          </a:blip>
          <a:stretch>
            <a:fillRect/>
          </a:stretch>
        </p:blipFill>
        <p:spPr>
          <a:xfrm>
            <a:off x="4598046" y="5921136"/>
            <a:ext cx="700750" cy="700725"/>
          </a:xfrm>
          <a:prstGeom prst="rect">
            <a:avLst/>
          </a:prstGeom>
          <a:noFill/>
          <a:ln>
            <a:noFill/>
          </a:ln>
        </p:spPr>
      </p:pic>
      <p:pic>
        <p:nvPicPr>
          <p:cNvPr id="7" name="Google Shape;97;p17">
            <a:extLst>
              <a:ext uri="{FF2B5EF4-FFF2-40B4-BE49-F238E27FC236}">
                <a16:creationId xmlns:a16="http://schemas.microsoft.com/office/drawing/2014/main" id="{DA7229D9-4DCB-50FB-4D96-D843AE0FDD1C}"/>
              </a:ext>
            </a:extLst>
          </p:cNvPr>
          <p:cNvPicPr preferRelativeResize="0"/>
          <p:nvPr/>
        </p:nvPicPr>
        <p:blipFill>
          <a:blip r:embed="rId5">
            <a:alphaModFix/>
          </a:blip>
          <a:stretch>
            <a:fillRect/>
          </a:stretch>
        </p:blipFill>
        <p:spPr>
          <a:xfrm>
            <a:off x="7773219" y="5984547"/>
            <a:ext cx="1749186" cy="573904"/>
          </a:xfrm>
          <a:prstGeom prst="rect">
            <a:avLst/>
          </a:prstGeom>
          <a:noFill/>
          <a:ln>
            <a:noFill/>
          </a:ln>
        </p:spPr>
      </p:pic>
      <p:pic>
        <p:nvPicPr>
          <p:cNvPr id="8" name="Google Shape;99;p17">
            <a:extLst>
              <a:ext uri="{FF2B5EF4-FFF2-40B4-BE49-F238E27FC236}">
                <a16:creationId xmlns:a16="http://schemas.microsoft.com/office/drawing/2014/main" id="{42C24601-0610-9A4A-DC9A-17B3B4AB989F}"/>
              </a:ext>
            </a:extLst>
          </p:cNvPr>
          <p:cNvPicPr preferRelativeResize="0"/>
          <p:nvPr/>
        </p:nvPicPr>
        <p:blipFill>
          <a:blip r:embed="rId6">
            <a:alphaModFix/>
          </a:blip>
          <a:stretch>
            <a:fillRect/>
          </a:stretch>
        </p:blipFill>
        <p:spPr>
          <a:xfrm>
            <a:off x="5513877" y="5953285"/>
            <a:ext cx="700750" cy="659512"/>
          </a:xfrm>
          <a:prstGeom prst="rect">
            <a:avLst/>
          </a:prstGeom>
          <a:noFill/>
          <a:ln>
            <a:noFill/>
          </a:ln>
        </p:spPr>
      </p:pic>
      <p:pic>
        <p:nvPicPr>
          <p:cNvPr id="9" name="Google Shape;100;p17">
            <a:extLst>
              <a:ext uri="{FF2B5EF4-FFF2-40B4-BE49-F238E27FC236}">
                <a16:creationId xmlns:a16="http://schemas.microsoft.com/office/drawing/2014/main" id="{D28BE35E-ECB7-557F-9F97-BA03762E2587}"/>
              </a:ext>
            </a:extLst>
          </p:cNvPr>
          <p:cNvPicPr preferRelativeResize="0"/>
          <p:nvPr/>
        </p:nvPicPr>
        <p:blipFill rotWithShape="1">
          <a:blip r:embed="rId7">
            <a:alphaModFix/>
          </a:blip>
          <a:srcRect r="63850" b="8214"/>
          <a:stretch/>
        </p:blipFill>
        <p:spPr>
          <a:xfrm>
            <a:off x="3595950" y="5912072"/>
            <a:ext cx="700750" cy="700725"/>
          </a:xfrm>
          <a:prstGeom prst="rect">
            <a:avLst/>
          </a:prstGeom>
          <a:noFill/>
          <a:ln>
            <a:noFill/>
          </a:ln>
        </p:spPr>
      </p:pic>
      <p:pic>
        <p:nvPicPr>
          <p:cNvPr id="10" name="Picture 9">
            <a:extLst>
              <a:ext uri="{FF2B5EF4-FFF2-40B4-BE49-F238E27FC236}">
                <a16:creationId xmlns:a16="http://schemas.microsoft.com/office/drawing/2014/main" id="{0328B0A2-CFED-A49F-F535-4DCD6278D043}"/>
              </a:ext>
            </a:extLst>
          </p:cNvPr>
          <p:cNvPicPr>
            <a:picLocks noChangeAspect="1"/>
          </p:cNvPicPr>
          <p:nvPr/>
        </p:nvPicPr>
        <p:blipFill>
          <a:blip r:embed="rId8"/>
          <a:stretch>
            <a:fillRect/>
          </a:stretch>
        </p:blipFill>
        <p:spPr>
          <a:xfrm>
            <a:off x="6515973" y="5925201"/>
            <a:ext cx="1090703" cy="692596"/>
          </a:xfrm>
          <a:prstGeom prst="rect">
            <a:avLst/>
          </a:prstGeom>
        </p:spPr>
      </p:pic>
      <p:pic>
        <p:nvPicPr>
          <p:cNvPr id="13" name="Picture 12" descr="Qr code&#10;&#10;AI-generated content may be incorrect.">
            <a:extLst>
              <a:ext uri="{FF2B5EF4-FFF2-40B4-BE49-F238E27FC236}">
                <a16:creationId xmlns:a16="http://schemas.microsoft.com/office/drawing/2014/main" id="{B81F7287-1E28-6F9C-EE6C-D6CBE4C1D116}"/>
              </a:ext>
            </a:extLst>
          </p:cNvPr>
          <p:cNvPicPr>
            <a:picLocks noChangeAspect="1"/>
          </p:cNvPicPr>
          <p:nvPr/>
        </p:nvPicPr>
        <p:blipFill>
          <a:blip r:embed="rId9"/>
          <a:stretch>
            <a:fillRect/>
          </a:stretch>
        </p:blipFill>
        <p:spPr>
          <a:xfrm>
            <a:off x="10132828" y="766167"/>
            <a:ext cx="1986072" cy="1986072"/>
          </a:xfrm>
          <a:prstGeom prst="rect">
            <a:avLst/>
          </a:prstGeom>
        </p:spPr>
      </p:pic>
      <p:sp>
        <p:nvSpPr>
          <p:cNvPr id="14" name="TextBox 13">
            <a:extLst>
              <a:ext uri="{FF2B5EF4-FFF2-40B4-BE49-F238E27FC236}">
                <a16:creationId xmlns:a16="http://schemas.microsoft.com/office/drawing/2014/main" id="{8B6B0DBF-B4CE-780F-DC9A-3EB0E573AAE7}"/>
              </a:ext>
            </a:extLst>
          </p:cNvPr>
          <p:cNvSpPr txBox="1"/>
          <p:nvPr/>
        </p:nvSpPr>
        <p:spPr>
          <a:xfrm>
            <a:off x="10589546" y="413701"/>
            <a:ext cx="1414130" cy="477054"/>
          </a:xfrm>
          <a:prstGeom prst="rect">
            <a:avLst/>
          </a:prstGeom>
          <a:noFill/>
        </p:spPr>
        <p:txBody>
          <a:bodyPr wrap="square" rtlCol="0">
            <a:spAutoFit/>
          </a:bodyPr>
          <a:lstStyle/>
          <a:p>
            <a:r>
              <a:rPr lang="en-US" sz="2500" b="1" dirty="0"/>
              <a:t>Paper </a:t>
            </a:r>
          </a:p>
        </p:txBody>
      </p:sp>
      <p:sp>
        <p:nvSpPr>
          <p:cNvPr id="15" name="TextBox 14">
            <a:extLst>
              <a:ext uri="{FF2B5EF4-FFF2-40B4-BE49-F238E27FC236}">
                <a16:creationId xmlns:a16="http://schemas.microsoft.com/office/drawing/2014/main" id="{511B310A-E36F-1014-6534-F23C5E84156A}"/>
              </a:ext>
            </a:extLst>
          </p:cNvPr>
          <p:cNvSpPr txBox="1"/>
          <p:nvPr/>
        </p:nvSpPr>
        <p:spPr>
          <a:xfrm>
            <a:off x="10589546" y="2927614"/>
            <a:ext cx="1414130" cy="477054"/>
          </a:xfrm>
          <a:prstGeom prst="rect">
            <a:avLst/>
          </a:prstGeom>
          <a:noFill/>
        </p:spPr>
        <p:txBody>
          <a:bodyPr wrap="square" rtlCol="0">
            <a:spAutoFit/>
          </a:bodyPr>
          <a:lstStyle/>
          <a:p>
            <a:r>
              <a:rPr lang="en-US" sz="2500" b="1" dirty="0"/>
              <a:t>GitHub</a:t>
            </a:r>
          </a:p>
        </p:txBody>
      </p:sp>
      <p:pic>
        <p:nvPicPr>
          <p:cNvPr id="17" name="Picture 16" descr="Qr code&#10;&#10;AI-generated content may be incorrect.">
            <a:extLst>
              <a:ext uri="{FF2B5EF4-FFF2-40B4-BE49-F238E27FC236}">
                <a16:creationId xmlns:a16="http://schemas.microsoft.com/office/drawing/2014/main" id="{325694D0-A55C-AF2F-248A-E62B48D22F09}"/>
              </a:ext>
            </a:extLst>
          </p:cNvPr>
          <p:cNvPicPr>
            <a:picLocks noChangeAspect="1"/>
          </p:cNvPicPr>
          <p:nvPr/>
        </p:nvPicPr>
        <p:blipFill>
          <a:blip r:embed="rId10"/>
          <a:stretch>
            <a:fillRect/>
          </a:stretch>
        </p:blipFill>
        <p:spPr>
          <a:xfrm>
            <a:off x="10084981" y="3315256"/>
            <a:ext cx="2081766" cy="2081766"/>
          </a:xfrm>
          <a:prstGeom prst="rect">
            <a:avLst/>
          </a:prstGeom>
        </p:spPr>
      </p:pic>
    </p:spTree>
    <p:extLst>
      <p:ext uri="{BB962C8B-B14F-4D97-AF65-F5344CB8AC3E}">
        <p14:creationId xmlns:p14="http://schemas.microsoft.com/office/powerpoint/2010/main" val="885055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FDECF-9CC6-FE0A-2B1E-E33ACE6E25C1}"/>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2512DC77-D174-E9F3-A659-3E3C10E8D3AC}"/>
              </a:ext>
            </a:extLst>
          </p:cNvPr>
          <p:cNvSpPr>
            <a:spLocks noGrp="1"/>
          </p:cNvSpPr>
          <p:nvPr>
            <p:ph idx="1"/>
          </p:nvPr>
        </p:nvSpPr>
        <p:spPr/>
        <p:txBody>
          <a:bodyPr vert="horz" lIns="91440" tIns="45720" rIns="91440" bIns="45720" rtlCol="0" anchor="t">
            <a:noAutofit/>
          </a:bodyPr>
          <a:lstStyle/>
          <a:p>
            <a:pPr marL="457200" indent="-457200">
              <a:buFont typeface="Arial" panose="020B0604020202020204" pitchFamily="34" charset="0"/>
              <a:buChar char="•"/>
            </a:pPr>
            <a:r>
              <a:rPr lang="en-US" sz="3000" dirty="0">
                <a:cs typeface="Arial"/>
              </a:rPr>
              <a:t>Background</a:t>
            </a:r>
            <a:endParaRPr lang="en-US" sz="3000" dirty="0"/>
          </a:p>
          <a:p>
            <a:pPr marL="457200" indent="-457200">
              <a:buFont typeface="Arial" panose="020B0604020202020204" pitchFamily="34" charset="0"/>
              <a:buChar char="•"/>
            </a:pPr>
            <a:r>
              <a:rPr lang="en-US" sz="3000" dirty="0"/>
              <a:t>CGSim Framework</a:t>
            </a:r>
            <a:endParaRPr lang="en-US" sz="3000" dirty="0">
              <a:cs typeface="Arial" panose="020B0604020202020204"/>
            </a:endParaRPr>
          </a:p>
          <a:p>
            <a:pPr marL="914400" lvl="1" indent="-457200"/>
            <a:r>
              <a:rPr lang="en-US" sz="3000" dirty="0">
                <a:cs typeface="Arial" panose="020B0604020202020204"/>
              </a:rPr>
              <a:t>Architecture Overview</a:t>
            </a:r>
          </a:p>
          <a:p>
            <a:pPr marL="914400" lvl="1" indent="-457200"/>
            <a:r>
              <a:rPr lang="en-US" sz="3000" dirty="0">
                <a:cs typeface="Arial" panose="020B0604020202020204"/>
              </a:rPr>
              <a:t>Features</a:t>
            </a:r>
          </a:p>
          <a:p>
            <a:pPr marL="457200" indent="-457200">
              <a:buFont typeface="Arial" panose="020B0604020202020204" pitchFamily="34" charset="0"/>
              <a:buChar char="•"/>
            </a:pPr>
            <a:r>
              <a:rPr lang="en-US" sz="3000" dirty="0">
                <a:cs typeface="Arial" panose="020B0604020202020204"/>
              </a:rPr>
              <a:t>Evaluation</a:t>
            </a:r>
          </a:p>
          <a:p>
            <a:pPr marL="914400" lvl="1" indent="-457200"/>
            <a:r>
              <a:rPr lang="en-US" sz="3000" dirty="0">
                <a:cs typeface="Arial" panose="020B0604020202020204"/>
              </a:rPr>
              <a:t>Calibration Results</a:t>
            </a:r>
          </a:p>
          <a:p>
            <a:pPr marL="914400" lvl="1" indent="-457200"/>
            <a:r>
              <a:rPr lang="en-US" sz="3000" dirty="0">
                <a:cs typeface="Arial" panose="020B0604020202020204"/>
              </a:rPr>
              <a:t>Scalability Analysis</a:t>
            </a:r>
          </a:p>
          <a:p>
            <a:pPr marL="457200" indent="-457200">
              <a:buFont typeface="Arial" panose="020B0604020202020204" pitchFamily="34" charset="0"/>
              <a:buChar char="•"/>
            </a:pPr>
            <a:r>
              <a:rPr lang="en-US" sz="3000" dirty="0"/>
              <a:t>Conclusions</a:t>
            </a:r>
          </a:p>
        </p:txBody>
      </p:sp>
      <p:sp>
        <p:nvSpPr>
          <p:cNvPr id="4" name="Slide Number Placeholder 3">
            <a:extLst>
              <a:ext uri="{FF2B5EF4-FFF2-40B4-BE49-F238E27FC236}">
                <a16:creationId xmlns:a16="http://schemas.microsoft.com/office/drawing/2014/main" id="{C1D99668-4D77-B5C6-6A4A-AE86F9F21951}"/>
              </a:ext>
            </a:extLst>
          </p:cNvPr>
          <p:cNvSpPr>
            <a:spLocks noGrp="1"/>
          </p:cNvSpPr>
          <p:nvPr>
            <p:ph type="sldNum" sz="quarter" idx="4"/>
          </p:nvPr>
        </p:nvSpPr>
        <p:spPr/>
        <p:txBody>
          <a:bodyPr/>
          <a:lstStyle/>
          <a:p>
            <a:fld id="{933A556B-7C63-244D-9B7C-B0EA8042B330}" type="slidenum">
              <a:rPr lang="en-US" smtClean="0"/>
              <a:pPr/>
              <a:t>2</a:t>
            </a:fld>
            <a:endParaRPr lang="en-US" sz="1000" dirty="0"/>
          </a:p>
        </p:txBody>
      </p:sp>
    </p:spTree>
    <p:extLst>
      <p:ext uri="{BB962C8B-B14F-4D97-AF65-F5344CB8AC3E}">
        <p14:creationId xmlns:p14="http://schemas.microsoft.com/office/powerpoint/2010/main" val="2567660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552FF15-4D3D-632C-9A69-456EF4B4EA73}"/>
              </a:ext>
            </a:extLst>
          </p:cNvPr>
          <p:cNvSpPr>
            <a:spLocks noGrp="1"/>
          </p:cNvSpPr>
          <p:nvPr>
            <p:ph type="sldNum" sz="quarter" idx="4"/>
          </p:nvPr>
        </p:nvSpPr>
        <p:spPr/>
        <p:txBody>
          <a:bodyPr/>
          <a:lstStyle/>
          <a:p>
            <a:fld id="{933A556B-7C63-244D-9B7C-B0EA8042B330}" type="slidenum">
              <a:rPr lang="en-US" smtClean="0"/>
              <a:pPr/>
              <a:t>3</a:t>
            </a:fld>
            <a:endParaRPr lang="en-US" sz="1000" dirty="0"/>
          </a:p>
        </p:txBody>
      </p:sp>
      <p:sp>
        <p:nvSpPr>
          <p:cNvPr id="6" name="TextBox 5">
            <a:extLst>
              <a:ext uri="{FF2B5EF4-FFF2-40B4-BE49-F238E27FC236}">
                <a16:creationId xmlns:a16="http://schemas.microsoft.com/office/drawing/2014/main" id="{8A025900-3B6C-7FA5-E054-1B06C875699A}"/>
              </a:ext>
            </a:extLst>
          </p:cNvPr>
          <p:cNvSpPr txBox="1"/>
          <p:nvPr/>
        </p:nvSpPr>
        <p:spPr>
          <a:xfrm>
            <a:off x="8632543" y="2011363"/>
            <a:ext cx="3397430" cy="160043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400" dirty="0">
                <a:cs typeface="Arial"/>
              </a:rPr>
              <a:t>LHC: Large Hadron Collider</a:t>
            </a:r>
          </a:p>
          <a:p>
            <a:pPr marL="285750" indent="-285750">
              <a:buFont typeface="Arial"/>
              <a:buChar char="•"/>
            </a:pPr>
            <a:r>
              <a:rPr lang="en-US" sz="1400" dirty="0" err="1">
                <a:cs typeface="Arial"/>
              </a:rPr>
              <a:t>PanDA</a:t>
            </a:r>
            <a:r>
              <a:rPr lang="en-US" sz="1400" dirty="0">
                <a:cs typeface="Arial"/>
              </a:rPr>
              <a:t>: Management System</a:t>
            </a:r>
          </a:p>
          <a:p>
            <a:pPr marL="285750" indent="-285750">
              <a:buFont typeface="Arial,Sans-Serif"/>
              <a:buChar char="•"/>
            </a:pPr>
            <a:r>
              <a:rPr lang="en-US" sz="1400" dirty="0" err="1">
                <a:cs typeface="Arial"/>
              </a:rPr>
              <a:t>Rucio</a:t>
            </a:r>
            <a:r>
              <a:rPr lang="en-US" sz="1400" dirty="0">
                <a:cs typeface="Arial"/>
              </a:rPr>
              <a:t>: Data Management Service</a:t>
            </a:r>
          </a:p>
          <a:p>
            <a:pPr marL="285750" indent="-285750">
              <a:buFont typeface="Arial,Sans-Serif"/>
              <a:buChar char="•"/>
            </a:pPr>
            <a:endParaRPr lang="en-US" sz="1400" dirty="0">
              <a:cs typeface="Arial"/>
            </a:endParaRPr>
          </a:p>
          <a:p>
            <a:pPr marL="285750" indent="-285750">
              <a:buFont typeface="Arial,Sans-Serif"/>
              <a:buChar char="•"/>
            </a:pPr>
            <a:r>
              <a:rPr lang="en-US" sz="1400" dirty="0">
                <a:cs typeface="Arial"/>
              </a:rPr>
              <a:t>Roughly 200 sites globally</a:t>
            </a:r>
          </a:p>
          <a:p>
            <a:pPr marL="285750" indent="-285750">
              <a:buFont typeface="Arial,Sans-Serif"/>
              <a:buChar char="•"/>
            </a:pPr>
            <a:r>
              <a:rPr lang="en-US" sz="1400" dirty="0" err="1">
                <a:cs typeface="Arial"/>
              </a:rPr>
              <a:t>Rucio</a:t>
            </a:r>
            <a:r>
              <a:rPr lang="en-US" sz="1400" dirty="0">
                <a:cs typeface="Arial"/>
              </a:rPr>
              <a:t> manages over 1 EB data</a:t>
            </a:r>
          </a:p>
          <a:p>
            <a:pPr marL="285750" indent="-285750">
              <a:buFont typeface="Arial,Sans-Serif"/>
              <a:buChar char="•"/>
            </a:pPr>
            <a:endParaRPr lang="en-US" sz="1400" dirty="0">
              <a:cs typeface="Arial"/>
            </a:endParaRPr>
          </a:p>
        </p:txBody>
      </p:sp>
      <p:grpSp>
        <p:nvGrpSpPr>
          <p:cNvPr id="10" name="Group 9">
            <a:extLst>
              <a:ext uri="{FF2B5EF4-FFF2-40B4-BE49-F238E27FC236}">
                <a16:creationId xmlns:a16="http://schemas.microsoft.com/office/drawing/2014/main" id="{EFA4A2D6-FA2D-05BE-05DB-DD46C12A71AE}"/>
              </a:ext>
            </a:extLst>
          </p:cNvPr>
          <p:cNvGrpSpPr/>
          <p:nvPr/>
        </p:nvGrpSpPr>
        <p:grpSpPr>
          <a:xfrm>
            <a:off x="1977344" y="685800"/>
            <a:ext cx="7819548" cy="6310702"/>
            <a:chOff x="2118537" y="1556662"/>
            <a:chExt cx="7251540" cy="5968596"/>
          </a:xfrm>
        </p:grpSpPr>
        <p:pic>
          <p:nvPicPr>
            <p:cNvPr id="8" name="Picture 7" descr="Diagram&#10;&#10;AI-generated content may be incorrect.">
              <a:extLst>
                <a:ext uri="{FF2B5EF4-FFF2-40B4-BE49-F238E27FC236}">
                  <a16:creationId xmlns:a16="http://schemas.microsoft.com/office/drawing/2014/main" id="{2381A7E2-2506-6526-4353-46A0E8B76A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18537" y="1556662"/>
              <a:ext cx="7251540" cy="5968596"/>
            </a:xfrm>
            <a:prstGeom prst="rect">
              <a:avLst/>
            </a:prstGeom>
          </p:spPr>
        </p:pic>
        <p:sp>
          <p:nvSpPr>
            <p:cNvPr id="9" name="Rectangle 8">
              <a:extLst>
                <a:ext uri="{FF2B5EF4-FFF2-40B4-BE49-F238E27FC236}">
                  <a16:creationId xmlns:a16="http://schemas.microsoft.com/office/drawing/2014/main" id="{B0F89215-2D2F-45DF-63D8-A95FD129D6B1}"/>
                </a:ext>
              </a:extLst>
            </p:cNvPr>
            <p:cNvSpPr/>
            <p:nvPr/>
          </p:nvSpPr>
          <p:spPr>
            <a:xfrm>
              <a:off x="2249905" y="1624263"/>
              <a:ext cx="4433637" cy="37297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523CBA4C-23D0-7305-B47A-C8CD3FEE59A1}"/>
              </a:ext>
            </a:extLst>
          </p:cNvPr>
          <p:cNvSpPr>
            <a:spLocks noGrp="1"/>
          </p:cNvSpPr>
          <p:nvPr>
            <p:ph type="title"/>
          </p:nvPr>
        </p:nvSpPr>
        <p:spPr>
          <a:xfrm>
            <a:off x="481264" y="94494"/>
            <a:ext cx="11049000" cy="1325563"/>
          </a:xfrm>
        </p:spPr>
        <p:txBody>
          <a:bodyPr/>
          <a:lstStyle/>
          <a:p>
            <a:r>
              <a:rPr lang="en-US" dirty="0">
                <a:cs typeface="Arial"/>
              </a:rPr>
              <a:t>The Worldwide LCG System (WLCG)</a:t>
            </a:r>
            <a:endParaRPr lang="en-US" dirty="0"/>
          </a:p>
        </p:txBody>
      </p:sp>
    </p:spTree>
    <p:extLst>
      <p:ext uri="{BB962C8B-B14F-4D97-AF65-F5344CB8AC3E}">
        <p14:creationId xmlns:p14="http://schemas.microsoft.com/office/powerpoint/2010/main" val="5738843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11FE7-20D2-62D8-BA32-F247BDFA325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71F4F8A-E1AC-42A1-4D8F-CEF78218B5F4}"/>
              </a:ext>
            </a:extLst>
          </p:cNvPr>
          <p:cNvSpPr>
            <a:spLocks noGrp="1"/>
          </p:cNvSpPr>
          <p:nvPr>
            <p:ph type="sldNum" sz="quarter" idx="4"/>
          </p:nvPr>
        </p:nvSpPr>
        <p:spPr/>
        <p:txBody>
          <a:bodyPr/>
          <a:lstStyle/>
          <a:p>
            <a:fld id="{933A556B-7C63-244D-9B7C-B0EA8042B330}" type="slidenum">
              <a:rPr lang="en-US" smtClean="0"/>
              <a:pPr/>
              <a:t>4</a:t>
            </a:fld>
            <a:endParaRPr lang="en-US" sz="1000" dirty="0"/>
          </a:p>
        </p:txBody>
      </p:sp>
      <p:sp>
        <p:nvSpPr>
          <p:cNvPr id="2" name="Title 1">
            <a:extLst>
              <a:ext uri="{FF2B5EF4-FFF2-40B4-BE49-F238E27FC236}">
                <a16:creationId xmlns:a16="http://schemas.microsoft.com/office/drawing/2014/main" id="{F8120D7D-A47B-6B4F-51F4-960C372ECCD7}"/>
              </a:ext>
            </a:extLst>
          </p:cNvPr>
          <p:cNvSpPr>
            <a:spLocks noGrp="1"/>
          </p:cNvSpPr>
          <p:nvPr>
            <p:ph type="title"/>
          </p:nvPr>
        </p:nvSpPr>
        <p:spPr>
          <a:xfrm>
            <a:off x="481264" y="94494"/>
            <a:ext cx="11049000" cy="1325563"/>
          </a:xfrm>
        </p:spPr>
        <p:txBody>
          <a:bodyPr/>
          <a:lstStyle/>
          <a:p>
            <a:r>
              <a:rPr lang="en-US">
                <a:cs typeface="Arial"/>
              </a:rPr>
              <a:t>Prior Work</a:t>
            </a:r>
            <a:endParaRPr lang="en-US" dirty="0"/>
          </a:p>
        </p:txBody>
      </p:sp>
      <p:pic>
        <p:nvPicPr>
          <p:cNvPr id="13" name="Picture 12">
            <a:extLst>
              <a:ext uri="{FF2B5EF4-FFF2-40B4-BE49-F238E27FC236}">
                <a16:creationId xmlns:a16="http://schemas.microsoft.com/office/drawing/2014/main" id="{7EAE6046-C7AB-6CC8-F248-DB01B134802B}"/>
              </a:ext>
            </a:extLst>
          </p:cNvPr>
          <p:cNvPicPr>
            <a:picLocks noChangeAspect="1"/>
          </p:cNvPicPr>
          <p:nvPr/>
        </p:nvPicPr>
        <p:blipFill>
          <a:blip r:embed="rId3"/>
          <a:stretch>
            <a:fillRect/>
          </a:stretch>
        </p:blipFill>
        <p:spPr>
          <a:xfrm>
            <a:off x="1166721" y="975310"/>
            <a:ext cx="9773497" cy="5258256"/>
          </a:xfrm>
          <a:prstGeom prst="rect">
            <a:avLst/>
          </a:prstGeom>
        </p:spPr>
      </p:pic>
    </p:spTree>
    <p:extLst>
      <p:ext uri="{BB962C8B-B14F-4D97-AF65-F5344CB8AC3E}">
        <p14:creationId xmlns:p14="http://schemas.microsoft.com/office/powerpoint/2010/main" val="40818206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E49F7-77F6-7158-44C9-934B85646D46}"/>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3280A9E-6791-C2EF-D877-874F9BE68B36}"/>
              </a:ext>
            </a:extLst>
          </p:cNvPr>
          <p:cNvSpPr>
            <a:spLocks noGrp="1"/>
          </p:cNvSpPr>
          <p:nvPr>
            <p:ph type="sldNum" sz="quarter" idx="4"/>
          </p:nvPr>
        </p:nvSpPr>
        <p:spPr/>
        <p:txBody>
          <a:bodyPr/>
          <a:lstStyle/>
          <a:p>
            <a:fld id="{933A556B-7C63-244D-9B7C-B0EA8042B330}" type="slidenum">
              <a:rPr lang="en-US" smtClean="0"/>
              <a:pPr/>
              <a:t>5</a:t>
            </a:fld>
            <a:endParaRPr lang="en-US" sz="1000" dirty="0"/>
          </a:p>
        </p:txBody>
      </p:sp>
      <p:sp>
        <p:nvSpPr>
          <p:cNvPr id="2" name="Title 1">
            <a:extLst>
              <a:ext uri="{FF2B5EF4-FFF2-40B4-BE49-F238E27FC236}">
                <a16:creationId xmlns:a16="http://schemas.microsoft.com/office/drawing/2014/main" id="{F661664C-2970-8E54-F75D-A5EAD92E2CF9}"/>
              </a:ext>
            </a:extLst>
          </p:cNvPr>
          <p:cNvSpPr>
            <a:spLocks noGrp="1"/>
          </p:cNvSpPr>
          <p:nvPr>
            <p:ph type="title"/>
          </p:nvPr>
        </p:nvSpPr>
        <p:spPr>
          <a:xfrm>
            <a:off x="481264" y="94495"/>
            <a:ext cx="11049000" cy="1080298"/>
          </a:xfrm>
        </p:spPr>
        <p:txBody>
          <a:bodyPr/>
          <a:lstStyle/>
          <a:p>
            <a:r>
              <a:rPr lang="en-US" dirty="0">
                <a:cs typeface="Arial"/>
              </a:rPr>
              <a:t>Computing Grid Simulator (CGSim) </a:t>
            </a:r>
            <a:endParaRPr lang="en-US" dirty="0"/>
          </a:p>
        </p:txBody>
      </p:sp>
      <p:pic>
        <p:nvPicPr>
          <p:cNvPr id="3" name="Picture 2" descr="Diagram&#10;&#10;AI-generated content may be incorrect.">
            <a:extLst>
              <a:ext uri="{FF2B5EF4-FFF2-40B4-BE49-F238E27FC236}">
                <a16:creationId xmlns:a16="http://schemas.microsoft.com/office/drawing/2014/main" id="{A6E492F2-C1AD-96DC-8B24-B27B2ED1C7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220" y="1127761"/>
            <a:ext cx="11117867" cy="4284854"/>
          </a:xfrm>
          <a:prstGeom prst="rect">
            <a:avLst/>
          </a:prstGeom>
        </p:spPr>
      </p:pic>
    </p:spTree>
    <p:extLst>
      <p:ext uri="{BB962C8B-B14F-4D97-AF65-F5344CB8AC3E}">
        <p14:creationId xmlns:p14="http://schemas.microsoft.com/office/powerpoint/2010/main" val="29886821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1FF46E-D093-7455-4023-3F9802E53DA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9A40844-BD43-AD48-FA78-0EB5E5E0A16B}"/>
              </a:ext>
            </a:extLst>
          </p:cNvPr>
          <p:cNvSpPr>
            <a:spLocks noGrp="1"/>
          </p:cNvSpPr>
          <p:nvPr>
            <p:ph type="sldNum" sz="quarter" idx="4"/>
          </p:nvPr>
        </p:nvSpPr>
        <p:spPr/>
        <p:txBody>
          <a:bodyPr/>
          <a:lstStyle/>
          <a:p>
            <a:fld id="{933A556B-7C63-244D-9B7C-B0EA8042B330}" type="slidenum">
              <a:rPr lang="en-US" smtClean="0"/>
              <a:pPr/>
              <a:t>6</a:t>
            </a:fld>
            <a:endParaRPr lang="en-US" sz="1000" dirty="0"/>
          </a:p>
        </p:txBody>
      </p:sp>
      <p:sp>
        <p:nvSpPr>
          <p:cNvPr id="2" name="Title 1">
            <a:extLst>
              <a:ext uri="{FF2B5EF4-FFF2-40B4-BE49-F238E27FC236}">
                <a16:creationId xmlns:a16="http://schemas.microsoft.com/office/drawing/2014/main" id="{DD2029B7-0CB9-3298-0CAD-1428ADFA9B96}"/>
              </a:ext>
            </a:extLst>
          </p:cNvPr>
          <p:cNvSpPr>
            <a:spLocks noGrp="1"/>
          </p:cNvSpPr>
          <p:nvPr>
            <p:ph type="title"/>
          </p:nvPr>
        </p:nvSpPr>
        <p:spPr>
          <a:xfrm>
            <a:off x="481263" y="94494"/>
            <a:ext cx="11611828" cy="1325563"/>
          </a:xfrm>
        </p:spPr>
        <p:txBody>
          <a:bodyPr/>
          <a:lstStyle/>
          <a:p>
            <a:r>
              <a:rPr lang="en-US" dirty="0">
                <a:cs typeface="Arial"/>
              </a:rPr>
              <a:t>CGSim Features: Generating High Fidelity Training Dataset</a:t>
            </a:r>
            <a:endParaRPr lang="en-US" dirty="0"/>
          </a:p>
        </p:txBody>
      </p:sp>
      <p:sp>
        <p:nvSpPr>
          <p:cNvPr id="11" name="TextBox 10">
            <a:extLst>
              <a:ext uri="{FF2B5EF4-FFF2-40B4-BE49-F238E27FC236}">
                <a16:creationId xmlns:a16="http://schemas.microsoft.com/office/drawing/2014/main" id="{4C9FE9E3-712E-1ED6-3F91-C3B32FE744AB}"/>
              </a:ext>
            </a:extLst>
          </p:cNvPr>
          <p:cNvSpPr txBox="1"/>
          <p:nvPr/>
        </p:nvSpPr>
        <p:spPr>
          <a:xfrm>
            <a:off x="4749313" y="1523817"/>
            <a:ext cx="1411014" cy="984885"/>
          </a:xfrm>
          <a:prstGeom prst="rect">
            <a:avLst/>
          </a:prstGeom>
          <a:noFill/>
        </p:spPr>
        <p:txBody>
          <a:bodyPr wrap="square" rtlCol="0">
            <a:spAutoFit/>
          </a:bodyPr>
          <a:lstStyle/>
          <a:p>
            <a:r>
              <a:rPr lang="en-US" dirty="0"/>
              <a:t>Track</a:t>
            </a:r>
          </a:p>
          <a:p>
            <a:endParaRPr lang="en-US" sz="400" dirty="0"/>
          </a:p>
          <a:p>
            <a:r>
              <a:rPr lang="en-US" dirty="0"/>
              <a:t>System State</a:t>
            </a:r>
          </a:p>
        </p:txBody>
      </p:sp>
      <p:sp>
        <p:nvSpPr>
          <p:cNvPr id="12" name="Rectangle 11">
            <a:extLst>
              <a:ext uri="{FF2B5EF4-FFF2-40B4-BE49-F238E27FC236}">
                <a16:creationId xmlns:a16="http://schemas.microsoft.com/office/drawing/2014/main" id="{341F1F41-0477-F278-59D3-6344EF4CA9AD}"/>
              </a:ext>
            </a:extLst>
          </p:cNvPr>
          <p:cNvSpPr/>
          <p:nvPr/>
        </p:nvSpPr>
        <p:spPr>
          <a:xfrm>
            <a:off x="6061154" y="1550157"/>
            <a:ext cx="1482942" cy="687446"/>
          </a:xfrm>
          <a:prstGeom prst="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t>Historical Context Features</a:t>
            </a:r>
          </a:p>
        </p:txBody>
      </p:sp>
      <p:cxnSp>
        <p:nvCxnSpPr>
          <p:cNvPr id="13" name="Straight Arrow Connector 12">
            <a:extLst>
              <a:ext uri="{FF2B5EF4-FFF2-40B4-BE49-F238E27FC236}">
                <a16:creationId xmlns:a16="http://schemas.microsoft.com/office/drawing/2014/main" id="{3FF23A06-AB8D-7F0C-EB39-45782F5290A5}"/>
              </a:ext>
            </a:extLst>
          </p:cNvPr>
          <p:cNvCxnSpPr>
            <a:cxnSpLocks/>
            <a:stCxn id="18" idx="3"/>
            <a:endCxn id="19" idx="1"/>
          </p:cNvCxnSpPr>
          <p:nvPr/>
        </p:nvCxnSpPr>
        <p:spPr>
          <a:xfrm>
            <a:off x="1984269" y="1893880"/>
            <a:ext cx="971587"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BFCA74FE-5A84-3C48-ECDC-EE032BC50B67}"/>
              </a:ext>
            </a:extLst>
          </p:cNvPr>
          <p:cNvSpPr txBox="1"/>
          <p:nvPr/>
        </p:nvSpPr>
        <p:spPr>
          <a:xfrm>
            <a:off x="3686172" y="2707941"/>
            <a:ext cx="3066613" cy="1754326"/>
          </a:xfrm>
          <a:prstGeom prst="rect">
            <a:avLst/>
          </a:prstGeom>
          <a:noFill/>
        </p:spPr>
        <p:txBody>
          <a:bodyPr wrap="square">
            <a:spAutoFit/>
          </a:bodyPr>
          <a:lstStyle/>
          <a:p>
            <a:pPr marL="285750" indent="-285750">
              <a:buFont typeface="Arial" panose="020B0604020202020204" pitchFamily="34" charset="0"/>
              <a:buChar char="•"/>
            </a:pPr>
            <a:r>
              <a:rPr lang="en-US" i="1" dirty="0" err="1"/>
              <a:t>num_queued_jobs</a:t>
            </a:r>
            <a:r>
              <a:rPr lang="en-US" i="1" dirty="0"/>
              <a:t> </a:t>
            </a:r>
          </a:p>
          <a:p>
            <a:pPr marL="285750" indent="-285750">
              <a:buFont typeface="Arial" panose="020B0604020202020204" pitchFamily="34" charset="0"/>
              <a:buChar char="•"/>
            </a:pPr>
            <a:r>
              <a:rPr lang="en-US" i="1" dirty="0" err="1"/>
              <a:t>num_running_jobs</a:t>
            </a:r>
            <a:r>
              <a:rPr lang="en-US" i="1" dirty="0"/>
              <a:t> </a:t>
            </a:r>
          </a:p>
          <a:p>
            <a:pPr marL="285750" indent="-285750">
              <a:buFont typeface="Arial" panose="020B0604020202020204" pitchFamily="34" charset="0"/>
              <a:buChar char="•"/>
            </a:pPr>
            <a:r>
              <a:rPr lang="en-US" i="1" dirty="0" err="1"/>
              <a:t>total_queued_cores</a:t>
            </a:r>
            <a:r>
              <a:rPr lang="en-US" i="1" dirty="0"/>
              <a:t> </a:t>
            </a:r>
          </a:p>
          <a:p>
            <a:pPr marL="285750" indent="-285750">
              <a:buFont typeface="Arial" panose="020B0604020202020204" pitchFamily="34" charset="0"/>
              <a:buChar char="•"/>
            </a:pPr>
            <a:r>
              <a:rPr lang="en-US" i="1" dirty="0" err="1"/>
              <a:t>total_running_cores</a:t>
            </a:r>
            <a:r>
              <a:rPr lang="en-US" i="1" dirty="0"/>
              <a:t> </a:t>
            </a:r>
          </a:p>
          <a:p>
            <a:pPr marL="285750" indent="-285750">
              <a:buFont typeface="Arial" panose="020B0604020202020204" pitchFamily="34" charset="0"/>
              <a:buChar char="•"/>
            </a:pPr>
            <a:r>
              <a:rPr lang="en-US" i="1" dirty="0" err="1"/>
              <a:t>pending_input_data</a:t>
            </a:r>
            <a:endParaRPr lang="en-US" dirty="0"/>
          </a:p>
          <a:p>
            <a:pPr marL="285750" indent="-285750">
              <a:buFont typeface="Arial" panose="020B0604020202020204" pitchFamily="34" charset="0"/>
              <a:buChar char="•"/>
            </a:pPr>
            <a:r>
              <a:rPr lang="en-US" i="1" dirty="0" err="1"/>
              <a:t>pending_output_data</a:t>
            </a:r>
            <a:endParaRPr lang="en-US" dirty="0"/>
          </a:p>
        </p:txBody>
      </p:sp>
      <p:sp>
        <p:nvSpPr>
          <p:cNvPr id="15" name="TextBox 14">
            <a:extLst>
              <a:ext uri="{FF2B5EF4-FFF2-40B4-BE49-F238E27FC236}">
                <a16:creationId xmlns:a16="http://schemas.microsoft.com/office/drawing/2014/main" id="{8112B3FA-53F3-7ED7-BDF8-491B28B49500}"/>
              </a:ext>
            </a:extLst>
          </p:cNvPr>
          <p:cNvSpPr txBox="1"/>
          <p:nvPr/>
        </p:nvSpPr>
        <p:spPr>
          <a:xfrm>
            <a:off x="8245129" y="2424482"/>
            <a:ext cx="2549864" cy="369332"/>
          </a:xfrm>
          <a:prstGeom prst="rect">
            <a:avLst/>
          </a:prstGeom>
          <a:noFill/>
        </p:spPr>
        <p:txBody>
          <a:bodyPr wrap="square">
            <a:spAutoFit/>
          </a:bodyPr>
          <a:lstStyle/>
          <a:p>
            <a:r>
              <a:rPr lang="en-US" b="1" dirty="0"/>
              <a:t>Resource Availability</a:t>
            </a:r>
          </a:p>
        </p:txBody>
      </p:sp>
      <p:sp>
        <p:nvSpPr>
          <p:cNvPr id="16" name="TextBox 15">
            <a:extLst>
              <a:ext uri="{FF2B5EF4-FFF2-40B4-BE49-F238E27FC236}">
                <a16:creationId xmlns:a16="http://schemas.microsoft.com/office/drawing/2014/main" id="{D1F11581-4D6E-6259-A9AB-7A8F1ABA46F4}"/>
              </a:ext>
            </a:extLst>
          </p:cNvPr>
          <p:cNvSpPr txBox="1"/>
          <p:nvPr/>
        </p:nvSpPr>
        <p:spPr>
          <a:xfrm>
            <a:off x="3626057" y="2424482"/>
            <a:ext cx="3701509" cy="369332"/>
          </a:xfrm>
          <a:prstGeom prst="rect">
            <a:avLst/>
          </a:prstGeom>
          <a:noFill/>
        </p:spPr>
        <p:txBody>
          <a:bodyPr wrap="square">
            <a:spAutoFit/>
          </a:bodyPr>
          <a:lstStyle/>
          <a:p>
            <a:r>
              <a:rPr lang="en-US" b="1" dirty="0"/>
              <a:t>Queue Status and System Load  </a:t>
            </a:r>
          </a:p>
        </p:txBody>
      </p:sp>
      <p:sp>
        <p:nvSpPr>
          <p:cNvPr id="17" name="TextBox 16">
            <a:extLst>
              <a:ext uri="{FF2B5EF4-FFF2-40B4-BE49-F238E27FC236}">
                <a16:creationId xmlns:a16="http://schemas.microsoft.com/office/drawing/2014/main" id="{F42251DE-CB4F-8B35-60F8-A28A1B887044}"/>
              </a:ext>
            </a:extLst>
          </p:cNvPr>
          <p:cNvSpPr txBox="1"/>
          <p:nvPr/>
        </p:nvSpPr>
        <p:spPr>
          <a:xfrm>
            <a:off x="8264041" y="2782669"/>
            <a:ext cx="2549863" cy="646331"/>
          </a:xfrm>
          <a:prstGeom prst="rect">
            <a:avLst/>
          </a:prstGeom>
          <a:noFill/>
        </p:spPr>
        <p:txBody>
          <a:bodyPr wrap="square">
            <a:spAutoFit/>
          </a:bodyPr>
          <a:lstStyle/>
          <a:p>
            <a:pPr marL="285750" indent="-285750">
              <a:buFont typeface="Arial" panose="020B0604020202020204" pitchFamily="34" charset="0"/>
              <a:buChar char="•"/>
            </a:pPr>
            <a:r>
              <a:rPr lang="en-US" i="1" dirty="0" err="1"/>
              <a:t>Available_cores</a:t>
            </a:r>
            <a:endParaRPr lang="en-US" dirty="0"/>
          </a:p>
          <a:p>
            <a:pPr marL="285750" indent="-285750">
              <a:buFont typeface="Arial" panose="020B0604020202020204" pitchFamily="34" charset="0"/>
              <a:buChar char="•"/>
            </a:pPr>
            <a:r>
              <a:rPr lang="en-US" i="1" dirty="0" err="1"/>
              <a:t>Available_storage</a:t>
            </a:r>
            <a:endParaRPr lang="en-US" dirty="0"/>
          </a:p>
        </p:txBody>
      </p:sp>
      <p:sp>
        <p:nvSpPr>
          <p:cNvPr id="18" name="Rectangle 17">
            <a:extLst>
              <a:ext uri="{FF2B5EF4-FFF2-40B4-BE49-F238E27FC236}">
                <a16:creationId xmlns:a16="http://schemas.microsoft.com/office/drawing/2014/main" id="{188E31F7-AA25-6A9F-D8DD-EEAA04CFED38}"/>
              </a:ext>
            </a:extLst>
          </p:cNvPr>
          <p:cNvSpPr/>
          <p:nvPr/>
        </p:nvSpPr>
        <p:spPr>
          <a:xfrm>
            <a:off x="641444" y="1612264"/>
            <a:ext cx="1342825" cy="563232"/>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t>User Jobs</a:t>
            </a:r>
          </a:p>
        </p:txBody>
      </p:sp>
      <p:sp>
        <p:nvSpPr>
          <p:cNvPr id="19" name="Rectangle 18">
            <a:extLst>
              <a:ext uri="{FF2B5EF4-FFF2-40B4-BE49-F238E27FC236}">
                <a16:creationId xmlns:a16="http://schemas.microsoft.com/office/drawing/2014/main" id="{6E467860-42C1-6FA9-6B06-31465F752B53}"/>
              </a:ext>
            </a:extLst>
          </p:cNvPr>
          <p:cNvSpPr/>
          <p:nvPr/>
        </p:nvSpPr>
        <p:spPr>
          <a:xfrm>
            <a:off x="2955856" y="1432215"/>
            <a:ext cx="1482942" cy="923330"/>
          </a:xfrm>
          <a:prstGeom prst="rect">
            <a:avLst/>
          </a:prstGeom>
          <a:solidFill>
            <a:schemeClr val="accent4">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b="1" dirty="0"/>
              <a:t>CGSim</a:t>
            </a:r>
          </a:p>
        </p:txBody>
      </p:sp>
      <p:cxnSp>
        <p:nvCxnSpPr>
          <p:cNvPr id="20" name="Straight Arrow Connector 19">
            <a:extLst>
              <a:ext uri="{FF2B5EF4-FFF2-40B4-BE49-F238E27FC236}">
                <a16:creationId xmlns:a16="http://schemas.microsoft.com/office/drawing/2014/main" id="{1AB05419-B35E-BFBD-5E59-6FD4B100C9A4}"/>
              </a:ext>
            </a:extLst>
          </p:cNvPr>
          <p:cNvCxnSpPr>
            <a:cxnSpLocks/>
            <a:stCxn id="19" idx="3"/>
            <a:endCxn id="12" idx="1"/>
          </p:cNvCxnSpPr>
          <p:nvPr/>
        </p:nvCxnSpPr>
        <p:spPr>
          <a:xfrm>
            <a:off x="4438798" y="1893880"/>
            <a:ext cx="1622356"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7883CA3-C43F-A44A-C70B-422F328C94D9}"/>
              </a:ext>
            </a:extLst>
          </p:cNvPr>
          <p:cNvCxnSpPr>
            <a:cxnSpLocks/>
          </p:cNvCxnSpPr>
          <p:nvPr/>
        </p:nvCxnSpPr>
        <p:spPr>
          <a:xfrm>
            <a:off x="7544096" y="1900180"/>
            <a:ext cx="1174414" cy="0"/>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D01CF20-E671-D4A4-6737-A5A0EC6BB702}"/>
              </a:ext>
            </a:extLst>
          </p:cNvPr>
          <p:cNvSpPr txBox="1"/>
          <p:nvPr/>
        </p:nvSpPr>
        <p:spPr>
          <a:xfrm>
            <a:off x="8737421" y="1631588"/>
            <a:ext cx="3066612" cy="1200329"/>
          </a:xfrm>
          <a:prstGeom prst="rect">
            <a:avLst/>
          </a:prstGeom>
          <a:noFill/>
        </p:spPr>
        <p:txBody>
          <a:bodyPr wrap="square" rtlCol="0">
            <a:spAutoFit/>
          </a:bodyPr>
          <a:lstStyle/>
          <a:p>
            <a:pPr marL="285750" indent="-285750">
              <a:buFont typeface="Arial" panose="020B0604020202020204" pitchFamily="34" charset="0"/>
              <a:buChar char="•"/>
            </a:pPr>
            <a:r>
              <a:rPr lang="en-US" dirty="0"/>
              <a:t>Job Lifecycle Updates</a:t>
            </a:r>
          </a:p>
          <a:p>
            <a:pPr marL="285750" indent="-285750">
              <a:buFont typeface="Arial" panose="020B0604020202020204" pitchFamily="34" charset="0"/>
              <a:buChar char="•"/>
            </a:pPr>
            <a:r>
              <a:rPr lang="en-US" dirty="0"/>
              <a:t>Site Load and Availability</a:t>
            </a:r>
          </a:p>
          <a:p>
            <a:endParaRPr lang="en-US" dirty="0"/>
          </a:p>
          <a:p>
            <a:pPr marL="285750" indent="-285750">
              <a:buFont typeface="Arial" panose="020B0604020202020204" pitchFamily="34" charset="0"/>
              <a:buChar char="•"/>
            </a:pPr>
            <a:endParaRPr lang="en-US" dirty="0"/>
          </a:p>
        </p:txBody>
      </p:sp>
      <p:sp>
        <p:nvSpPr>
          <p:cNvPr id="23" name="TextBox 22">
            <a:extLst>
              <a:ext uri="{FF2B5EF4-FFF2-40B4-BE49-F238E27FC236}">
                <a16:creationId xmlns:a16="http://schemas.microsoft.com/office/drawing/2014/main" id="{174E2554-0B10-DF11-0427-F639A97D50E9}"/>
              </a:ext>
            </a:extLst>
          </p:cNvPr>
          <p:cNvSpPr txBox="1"/>
          <p:nvPr/>
        </p:nvSpPr>
        <p:spPr>
          <a:xfrm>
            <a:off x="481263" y="2416787"/>
            <a:ext cx="7336567" cy="369332"/>
          </a:xfrm>
          <a:prstGeom prst="rect">
            <a:avLst/>
          </a:prstGeom>
          <a:noFill/>
        </p:spPr>
        <p:txBody>
          <a:bodyPr wrap="square">
            <a:spAutoFit/>
          </a:bodyPr>
          <a:lstStyle/>
          <a:p>
            <a:r>
              <a:rPr lang="en-US" b="1" dirty="0"/>
              <a:t>Job Lifecycle Updates</a:t>
            </a:r>
          </a:p>
        </p:txBody>
      </p:sp>
      <p:sp>
        <p:nvSpPr>
          <p:cNvPr id="24" name="TextBox 23">
            <a:extLst>
              <a:ext uri="{FF2B5EF4-FFF2-40B4-BE49-F238E27FC236}">
                <a16:creationId xmlns:a16="http://schemas.microsoft.com/office/drawing/2014/main" id="{A057B9D2-7553-9A3B-ED66-9E1ADDE6F37E}"/>
              </a:ext>
            </a:extLst>
          </p:cNvPr>
          <p:cNvSpPr txBox="1"/>
          <p:nvPr/>
        </p:nvSpPr>
        <p:spPr>
          <a:xfrm>
            <a:off x="458927" y="2739601"/>
            <a:ext cx="3141822" cy="646331"/>
          </a:xfrm>
          <a:prstGeom prst="rect">
            <a:avLst/>
          </a:prstGeom>
          <a:noFill/>
        </p:spPr>
        <p:txBody>
          <a:bodyPr wrap="square">
            <a:spAutoFit/>
          </a:bodyPr>
          <a:lstStyle/>
          <a:p>
            <a:pPr marL="285750" indent="-285750">
              <a:buFont typeface="Arial" panose="020B0604020202020204" pitchFamily="34" charset="0"/>
              <a:buChar char="•"/>
            </a:pPr>
            <a:r>
              <a:rPr lang="en-US" i="1" dirty="0" err="1"/>
              <a:t>job_state</a:t>
            </a:r>
            <a:r>
              <a:rPr lang="en-US" i="1" dirty="0"/>
              <a:t> </a:t>
            </a:r>
            <a:endParaRPr lang="en-US" dirty="0"/>
          </a:p>
          <a:p>
            <a:pPr marL="285750" indent="-285750">
              <a:buFont typeface="Arial" panose="020B0604020202020204" pitchFamily="34" charset="0"/>
              <a:buChar char="•"/>
            </a:pPr>
            <a:r>
              <a:rPr lang="en-US" i="1" dirty="0" err="1"/>
              <a:t>job_update_timestamp</a:t>
            </a:r>
            <a:endParaRPr lang="en-US" dirty="0"/>
          </a:p>
        </p:txBody>
      </p:sp>
      <p:pic>
        <p:nvPicPr>
          <p:cNvPr id="26" name="Picture 25">
            <a:extLst>
              <a:ext uri="{FF2B5EF4-FFF2-40B4-BE49-F238E27FC236}">
                <a16:creationId xmlns:a16="http://schemas.microsoft.com/office/drawing/2014/main" id="{F5D96703-32EE-DD55-DD76-B5BF8FE2AAD8}"/>
              </a:ext>
            </a:extLst>
          </p:cNvPr>
          <p:cNvPicPr>
            <a:picLocks noChangeAspect="1"/>
          </p:cNvPicPr>
          <p:nvPr/>
        </p:nvPicPr>
        <p:blipFill>
          <a:blip r:embed="rId3"/>
          <a:stretch>
            <a:fillRect/>
          </a:stretch>
        </p:blipFill>
        <p:spPr>
          <a:xfrm>
            <a:off x="1737966" y="4745726"/>
            <a:ext cx="8950219" cy="1834517"/>
          </a:xfrm>
          <a:prstGeom prst="rect">
            <a:avLst/>
          </a:prstGeom>
        </p:spPr>
      </p:pic>
      <p:sp>
        <p:nvSpPr>
          <p:cNvPr id="27" name="TextBox 26">
            <a:extLst>
              <a:ext uri="{FF2B5EF4-FFF2-40B4-BE49-F238E27FC236}">
                <a16:creationId xmlns:a16="http://schemas.microsoft.com/office/drawing/2014/main" id="{91A7DB6D-F724-FAF0-2915-05D0D142A721}"/>
              </a:ext>
            </a:extLst>
          </p:cNvPr>
          <p:cNvSpPr txBox="1"/>
          <p:nvPr/>
        </p:nvSpPr>
        <p:spPr>
          <a:xfrm>
            <a:off x="2258750" y="4451122"/>
            <a:ext cx="8250977" cy="369332"/>
          </a:xfrm>
          <a:prstGeom prst="rect">
            <a:avLst/>
          </a:prstGeom>
          <a:noFill/>
        </p:spPr>
        <p:txBody>
          <a:bodyPr wrap="none" rtlCol="0">
            <a:spAutoFit/>
          </a:bodyPr>
          <a:lstStyle/>
          <a:p>
            <a:r>
              <a:rPr lang="en-US" b="1" dirty="0"/>
              <a:t>Representative sample of event-level monitoring data captured by CGSim</a:t>
            </a:r>
          </a:p>
        </p:txBody>
      </p:sp>
    </p:spTree>
    <p:extLst>
      <p:ext uri="{BB962C8B-B14F-4D97-AF65-F5344CB8AC3E}">
        <p14:creationId xmlns:p14="http://schemas.microsoft.com/office/powerpoint/2010/main" val="3384666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2582B3-DDEC-6B12-F9E5-F43259B5C833}"/>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2ACD0E5-B136-5FEE-20AC-83627CAF7ACF}"/>
              </a:ext>
            </a:extLst>
          </p:cNvPr>
          <p:cNvSpPr>
            <a:spLocks noGrp="1"/>
          </p:cNvSpPr>
          <p:nvPr>
            <p:ph type="sldNum" sz="quarter" idx="4"/>
          </p:nvPr>
        </p:nvSpPr>
        <p:spPr/>
        <p:txBody>
          <a:bodyPr/>
          <a:lstStyle/>
          <a:p>
            <a:fld id="{933A556B-7C63-244D-9B7C-B0EA8042B330}" type="slidenum">
              <a:rPr lang="en-US" smtClean="0"/>
              <a:pPr/>
              <a:t>7</a:t>
            </a:fld>
            <a:endParaRPr lang="en-US" sz="1000" dirty="0"/>
          </a:p>
        </p:txBody>
      </p:sp>
      <p:sp>
        <p:nvSpPr>
          <p:cNvPr id="2" name="Title 1">
            <a:extLst>
              <a:ext uri="{FF2B5EF4-FFF2-40B4-BE49-F238E27FC236}">
                <a16:creationId xmlns:a16="http://schemas.microsoft.com/office/drawing/2014/main" id="{631A083E-DD9C-4B0B-362E-9D696644CF95}"/>
              </a:ext>
            </a:extLst>
          </p:cNvPr>
          <p:cNvSpPr>
            <a:spLocks noGrp="1"/>
          </p:cNvSpPr>
          <p:nvPr>
            <p:ph type="title"/>
          </p:nvPr>
        </p:nvSpPr>
        <p:spPr>
          <a:xfrm>
            <a:off x="481264" y="94494"/>
            <a:ext cx="11049000" cy="1325563"/>
          </a:xfrm>
        </p:spPr>
        <p:txBody>
          <a:bodyPr/>
          <a:lstStyle/>
          <a:p>
            <a:r>
              <a:rPr lang="en-US" dirty="0">
                <a:cs typeface="Arial"/>
              </a:rPr>
              <a:t>Plugin Mechanism and Visualization</a:t>
            </a:r>
            <a:endParaRPr lang="en-US" dirty="0"/>
          </a:p>
        </p:txBody>
      </p:sp>
      <p:cxnSp>
        <p:nvCxnSpPr>
          <p:cNvPr id="11" name="Straight Connector 10">
            <a:extLst>
              <a:ext uri="{FF2B5EF4-FFF2-40B4-BE49-F238E27FC236}">
                <a16:creationId xmlns:a16="http://schemas.microsoft.com/office/drawing/2014/main" id="{A84FF009-8CEC-C489-4CDD-CB6DF5BD554B}"/>
              </a:ext>
            </a:extLst>
          </p:cNvPr>
          <p:cNvCxnSpPr>
            <a:cxnSpLocks/>
          </p:cNvCxnSpPr>
          <p:nvPr/>
        </p:nvCxnSpPr>
        <p:spPr>
          <a:xfrm>
            <a:off x="5763128" y="1420057"/>
            <a:ext cx="4511" cy="5152193"/>
          </a:xfrm>
          <a:prstGeom prst="line">
            <a:avLst/>
          </a:prstGeom>
          <a:ln w="22225">
            <a:prstDash val="sysDash"/>
          </a:ln>
        </p:spPr>
        <p:style>
          <a:lnRef idx="1">
            <a:schemeClr val="accent1"/>
          </a:lnRef>
          <a:fillRef idx="0">
            <a:schemeClr val="accent1"/>
          </a:fillRef>
          <a:effectRef idx="0">
            <a:schemeClr val="accent1"/>
          </a:effectRef>
          <a:fontRef idx="minor">
            <a:schemeClr val="tx1"/>
          </a:fontRef>
        </p:style>
      </p:cxnSp>
      <p:sp>
        <p:nvSpPr>
          <p:cNvPr id="12" name="Rectangle: Rounded Corners 11">
            <a:extLst>
              <a:ext uri="{FF2B5EF4-FFF2-40B4-BE49-F238E27FC236}">
                <a16:creationId xmlns:a16="http://schemas.microsoft.com/office/drawing/2014/main" id="{1094D904-BEC2-0CCB-4407-05F5960E1694}"/>
              </a:ext>
            </a:extLst>
          </p:cNvPr>
          <p:cNvSpPr/>
          <p:nvPr/>
        </p:nvSpPr>
        <p:spPr>
          <a:xfrm>
            <a:off x="1223481" y="1607176"/>
            <a:ext cx="4178196" cy="4476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Define Custom Plugin Class</a:t>
            </a:r>
          </a:p>
        </p:txBody>
      </p:sp>
      <p:sp>
        <p:nvSpPr>
          <p:cNvPr id="13" name="Rectangle: Rounded Corners 12">
            <a:extLst>
              <a:ext uri="{FF2B5EF4-FFF2-40B4-BE49-F238E27FC236}">
                <a16:creationId xmlns:a16="http://schemas.microsoft.com/office/drawing/2014/main" id="{B4BD3B72-5731-0FDF-9238-165AE62D0650}"/>
              </a:ext>
            </a:extLst>
          </p:cNvPr>
          <p:cNvSpPr/>
          <p:nvPr/>
        </p:nvSpPr>
        <p:spPr>
          <a:xfrm>
            <a:off x="1223480" y="2448930"/>
            <a:ext cx="4178197" cy="4476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Inherit Abstract Dispatcher Interface</a:t>
            </a:r>
          </a:p>
        </p:txBody>
      </p:sp>
      <p:sp>
        <p:nvSpPr>
          <p:cNvPr id="14" name="Rectangle: Rounded Corners 13">
            <a:extLst>
              <a:ext uri="{FF2B5EF4-FFF2-40B4-BE49-F238E27FC236}">
                <a16:creationId xmlns:a16="http://schemas.microsoft.com/office/drawing/2014/main" id="{56C9CCAA-4993-F0F1-17AD-57EEB010FB35}"/>
              </a:ext>
            </a:extLst>
          </p:cNvPr>
          <p:cNvSpPr/>
          <p:nvPr/>
        </p:nvSpPr>
        <p:spPr>
          <a:xfrm>
            <a:off x="1223480" y="3260762"/>
            <a:ext cx="4178197" cy="4476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Implement Required Methods</a:t>
            </a:r>
          </a:p>
        </p:txBody>
      </p:sp>
      <p:sp>
        <p:nvSpPr>
          <p:cNvPr id="15" name="Rectangle: Rounded Corners 14">
            <a:extLst>
              <a:ext uri="{FF2B5EF4-FFF2-40B4-BE49-F238E27FC236}">
                <a16:creationId xmlns:a16="http://schemas.microsoft.com/office/drawing/2014/main" id="{B15CD740-196B-F9F5-40CA-E7F6E37E5D34}"/>
              </a:ext>
            </a:extLst>
          </p:cNvPr>
          <p:cNvSpPr/>
          <p:nvPr/>
        </p:nvSpPr>
        <p:spPr>
          <a:xfrm>
            <a:off x="1223480" y="4156112"/>
            <a:ext cx="4178197" cy="4476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Compile as Shared Library</a:t>
            </a:r>
          </a:p>
        </p:txBody>
      </p:sp>
      <p:sp>
        <p:nvSpPr>
          <p:cNvPr id="16" name="Rectangle: Rounded Corners 15">
            <a:extLst>
              <a:ext uri="{FF2B5EF4-FFF2-40B4-BE49-F238E27FC236}">
                <a16:creationId xmlns:a16="http://schemas.microsoft.com/office/drawing/2014/main" id="{4746E0FC-44EF-03BF-CCC1-7FD91EF911D4}"/>
              </a:ext>
            </a:extLst>
          </p:cNvPr>
          <p:cNvSpPr/>
          <p:nvPr/>
        </p:nvSpPr>
        <p:spPr>
          <a:xfrm>
            <a:off x="1223481" y="5058258"/>
            <a:ext cx="4178195" cy="44767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Load through Simulation Config</a:t>
            </a:r>
          </a:p>
        </p:txBody>
      </p:sp>
      <p:pic>
        <p:nvPicPr>
          <p:cNvPr id="17" name="Picture 16" descr="A picture containing chart&#10;&#10;AI-generated content may be incorrect.">
            <a:extLst>
              <a:ext uri="{FF2B5EF4-FFF2-40B4-BE49-F238E27FC236}">
                <a16:creationId xmlns:a16="http://schemas.microsoft.com/office/drawing/2014/main" id="{46EB717B-8489-C96E-690C-878CA2188A7E}"/>
              </a:ext>
            </a:extLst>
          </p:cNvPr>
          <p:cNvPicPr>
            <a:picLocks noChangeAspect="1"/>
          </p:cNvPicPr>
          <p:nvPr/>
        </p:nvPicPr>
        <p:blipFill>
          <a:blip r:embed="rId3"/>
          <a:stretch>
            <a:fillRect/>
          </a:stretch>
        </p:blipFill>
        <p:spPr>
          <a:xfrm>
            <a:off x="5847445" y="1420056"/>
            <a:ext cx="6239361" cy="5056944"/>
          </a:xfrm>
          <a:prstGeom prst="rect">
            <a:avLst/>
          </a:prstGeom>
        </p:spPr>
      </p:pic>
      <p:sp>
        <p:nvSpPr>
          <p:cNvPr id="19" name="TextBox 18">
            <a:extLst>
              <a:ext uri="{FF2B5EF4-FFF2-40B4-BE49-F238E27FC236}">
                <a16:creationId xmlns:a16="http://schemas.microsoft.com/office/drawing/2014/main" id="{52C2F067-5E69-CAEC-4BC1-BF4BC4E06004}"/>
              </a:ext>
            </a:extLst>
          </p:cNvPr>
          <p:cNvSpPr txBox="1"/>
          <p:nvPr/>
        </p:nvSpPr>
        <p:spPr>
          <a:xfrm>
            <a:off x="212429" y="5512665"/>
            <a:ext cx="5656998" cy="646331"/>
          </a:xfrm>
          <a:prstGeom prst="rect">
            <a:avLst/>
          </a:prstGeom>
          <a:noFill/>
        </p:spPr>
        <p:txBody>
          <a:bodyPr wrap="square">
            <a:spAutoFit/>
          </a:bodyPr>
          <a:lstStyle/>
          <a:p>
            <a:pPr marL="635000" indent="-635000">
              <a:buBlip>
                <a:blip r:embed="rId4"/>
              </a:buBlip>
              <a:defRPr sz="2900"/>
            </a:pPr>
            <a:r>
              <a:rPr lang="en-US" sz="1800" dirty="0"/>
              <a:t>Concrete detail and examples available at: </a:t>
            </a:r>
            <a:r>
              <a:rPr lang="en-US" sz="1800" u="sng" dirty="0">
                <a:hlinkClick r:id="rId5"/>
              </a:rPr>
              <a:t>https://atlasgridsim.web.cern.ch/plugin_support</a:t>
            </a:r>
          </a:p>
        </p:txBody>
      </p:sp>
      <p:cxnSp>
        <p:nvCxnSpPr>
          <p:cNvPr id="21" name="Straight Arrow Connector 20">
            <a:extLst>
              <a:ext uri="{FF2B5EF4-FFF2-40B4-BE49-F238E27FC236}">
                <a16:creationId xmlns:a16="http://schemas.microsoft.com/office/drawing/2014/main" id="{A019D84E-0A37-1080-D7D6-EEC5DF807C45}"/>
              </a:ext>
            </a:extLst>
          </p:cNvPr>
          <p:cNvCxnSpPr>
            <a:cxnSpLocks/>
            <a:stCxn id="12" idx="2"/>
            <a:endCxn id="13" idx="0"/>
          </p:cNvCxnSpPr>
          <p:nvPr/>
        </p:nvCxnSpPr>
        <p:spPr>
          <a:xfrm>
            <a:off x="3312579" y="2054851"/>
            <a:ext cx="0" cy="3940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23BEE968-317F-E63A-4FAE-8FF43EC964D9}"/>
              </a:ext>
            </a:extLst>
          </p:cNvPr>
          <p:cNvCxnSpPr>
            <a:cxnSpLocks/>
            <a:stCxn id="13" idx="2"/>
            <a:endCxn id="14" idx="0"/>
          </p:cNvCxnSpPr>
          <p:nvPr/>
        </p:nvCxnSpPr>
        <p:spPr>
          <a:xfrm>
            <a:off x="3312579" y="2896605"/>
            <a:ext cx="0" cy="36415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D23C7349-CF1C-B848-3F41-E0AA6AE6889A}"/>
              </a:ext>
            </a:extLst>
          </p:cNvPr>
          <p:cNvCxnSpPr>
            <a:cxnSpLocks/>
            <a:stCxn id="14" idx="2"/>
            <a:endCxn id="15" idx="0"/>
          </p:cNvCxnSpPr>
          <p:nvPr/>
        </p:nvCxnSpPr>
        <p:spPr>
          <a:xfrm>
            <a:off x="3312579" y="3708437"/>
            <a:ext cx="0" cy="4476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4761A1FE-9E1D-E0A4-9739-F670A73EC3DB}"/>
              </a:ext>
            </a:extLst>
          </p:cNvPr>
          <p:cNvCxnSpPr>
            <a:cxnSpLocks/>
            <a:stCxn id="15" idx="2"/>
            <a:endCxn id="16" idx="0"/>
          </p:cNvCxnSpPr>
          <p:nvPr/>
        </p:nvCxnSpPr>
        <p:spPr>
          <a:xfrm>
            <a:off x="3312579" y="4603787"/>
            <a:ext cx="0" cy="4544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Oval 43">
            <a:extLst>
              <a:ext uri="{FF2B5EF4-FFF2-40B4-BE49-F238E27FC236}">
                <a16:creationId xmlns:a16="http://schemas.microsoft.com/office/drawing/2014/main" id="{274F637C-D268-C51A-7A6C-6C5E37B269DA}"/>
              </a:ext>
            </a:extLst>
          </p:cNvPr>
          <p:cNvSpPr/>
          <p:nvPr/>
        </p:nvSpPr>
        <p:spPr>
          <a:xfrm>
            <a:off x="479600" y="1579059"/>
            <a:ext cx="479437" cy="44767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500" b="1" dirty="0"/>
              <a:t>1</a:t>
            </a:r>
          </a:p>
        </p:txBody>
      </p:sp>
      <p:sp>
        <p:nvSpPr>
          <p:cNvPr id="45" name="Oval 44">
            <a:extLst>
              <a:ext uri="{FF2B5EF4-FFF2-40B4-BE49-F238E27FC236}">
                <a16:creationId xmlns:a16="http://schemas.microsoft.com/office/drawing/2014/main" id="{006EF829-E174-D3F5-9FD1-4D3EA557C3DD}"/>
              </a:ext>
            </a:extLst>
          </p:cNvPr>
          <p:cNvSpPr/>
          <p:nvPr/>
        </p:nvSpPr>
        <p:spPr>
          <a:xfrm>
            <a:off x="479600" y="2448929"/>
            <a:ext cx="479437" cy="44767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500" b="1" dirty="0"/>
              <a:t>2</a:t>
            </a:r>
          </a:p>
        </p:txBody>
      </p:sp>
      <p:sp>
        <p:nvSpPr>
          <p:cNvPr id="46" name="Oval 45">
            <a:extLst>
              <a:ext uri="{FF2B5EF4-FFF2-40B4-BE49-F238E27FC236}">
                <a16:creationId xmlns:a16="http://schemas.microsoft.com/office/drawing/2014/main" id="{EE728AE2-7788-AA70-E08A-25710924B4FE}"/>
              </a:ext>
            </a:extLst>
          </p:cNvPr>
          <p:cNvSpPr/>
          <p:nvPr/>
        </p:nvSpPr>
        <p:spPr>
          <a:xfrm>
            <a:off x="479600" y="3260761"/>
            <a:ext cx="479437" cy="44767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500" b="1" dirty="0"/>
              <a:t>3</a:t>
            </a:r>
          </a:p>
        </p:txBody>
      </p:sp>
      <p:sp>
        <p:nvSpPr>
          <p:cNvPr id="47" name="Oval 46">
            <a:extLst>
              <a:ext uri="{FF2B5EF4-FFF2-40B4-BE49-F238E27FC236}">
                <a16:creationId xmlns:a16="http://schemas.microsoft.com/office/drawing/2014/main" id="{A96BFBF4-C631-082A-7942-CD62894EB22F}"/>
              </a:ext>
            </a:extLst>
          </p:cNvPr>
          <p:cNvSpPr/>
          <p:nvPr/>
        </p:nvSpPr>
        <p:spPr>
          <a:xfrm>
            <a:off x="483580" y="4156111"/>
            <a:ext cx="479437" cy="44767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500" b="1" dirty="0"/>
              <a:t>4</a:t>
            </a:r>
          </a:p>
        </p:txBody>
      </p:sp>
      <p:sp>
        <p:nvSpPr>
          <p:cNvPr id="48" name="Oval 47">
            <a:extLst>
              <a:ext uri="{FF2B5EF4-FFF2-40B4-BE49-F238E27FC236}">
                <a16:creationId xmlns:a16="http://schemas.microsoft.com/office/drawing/2014/main" id="{63FF786E-6DBB-44D3-BA97-4622199081C7}"/>
              </a:ext>
            </a:extLst>
          </p:cNvPr>
          <p:cNvSpPr/>
          <p:nvPr/>
        </p:nvSpPr>
        <p:spPr>
          <a:xfrm>
            <a:off x="483580" y="5058258"/>
            <a:ext cx="479437" cy="447675"/>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500" b="1" dirty="0"/>
              <a:t>5</a:t>
            </a:r>
          </a:p>
        </p:txBody>
      </p:sp>
      <p:sp>
        <p:nvSpPr>
          <p:cNvPr id="72" name="TextBox 71">
            <a:extLst>
              <a:ext uri="{FF2B5EF4-FFF2-40B4-BE49-F238E27FC236}">
                <a16:creationId xmlns:a16="http://schemas.microsoft.com/office/drawing/2014/main" id="{5E6EC917-CD3C-00CE-8573-1DC343DDB2C9}"/>
              </a:ext>
            </a:extLst>
          </p:cNvPr>
          <p:cNvSpPr txBox="1"/>
          <p:nvPr/>
        </p:nvSpPr>
        <p:spPr>
          <a:xfrm>
            <a:off x="565705" y="1063361"/>
            <a:ext cx="5197300" cy="477054"/>
          </a:xfrm>
          <a:prstGeom prst="rect">
            <a:avLst/>
          </a:prstGeom>
          <a:noFill/>
        </p:spPr>
        <p:txBody>
          <a:bodyPr wrap="square">
            <a:spAutoFit/>
          </a:bodyPr>
          <a:lstStyle/>
          <a:p>
            <a:r>
              <a:rPr lang="en-US" sz="2500" i="1" dirty="0"/>
              <a:t>Steps to Create a Plugin in CGSim</a:t>
            </a:r>
          </a:p>
        </p:txBody>
      </p:sp>
    </p:spTree>
    <p:extLst>
      <p:ext uri="{BB962C8B-B14F-4D97-AF65-F5344CB8AC3E}">
        <p14:creationId xmlns:p14="http://schemas.microsoft.com/office/powerpoint/2010/main" val="2822532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6BD1BCE-49F5-91DA-6488-58BF1A08594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709AF5-478A-FA56-DE2D-65B5F3DD3481}"/>
              </a:ext>
            </a:extLst>
          </p:cNvPr>
          <p:cNvSpPr>
            <a:spLocks noGrp="1"/>
          </p:cNvSpPr>
          <p:nvPr>
            <p:ph type="sldNum" sz="quarter" idx="4"/>
          </p:nvPr>
        </p:nvSpPr>
        <p:spPr/>
        <p:txBody>
          <a:bodyPr/>
          <a:lstStyle/>
          <a:p>
            <a:fld id="{933A556B-7C63-244D-9B7C-B0EA8042B330}" type="slidenum">
              <a:rPr lang="en-US" smtClean="0"/>
              <a:pPr/>
              <a:t>8</a:t>
            </a:fld>
            <a:endParaRPr lang="en-US" sz="1000" dirty="0"/>
          </a:p>
        </p:txBody>
      </p:sp>
      <p:sp>
        <p:nvSpPr>
          <p:cNvPr id="2" name="Title 1">
            <a:extLst>
              <a:ext uri="{FF2B5EF4-FFF2-40B4-BE49-F238E27FC236}">
                <a16:creationId xmlns:a16="http://schemas.microsoft.com/office/drawing/2014/main" id="{B05034C8-8233-5E51-54A4-7CA74C9F5679}"/>
              </a:ext>
            </a:extLst>
          </p:cNvPr>
          <p:cNvSpPr>
            <a:spLocks noGrp="1"/>
          </p:cNvSpPr>
          <p:nvPr>
            <p:ph type="title"/>
          </p:nvPr>
        </p:nvSpPr>
        <p:spPr>
          <a:xfrm>
            <a:off x="358047" y="-158524"/>
            <a:ext cx="11260601" cy="1325563"/>
          </a:xfrm>
        </p:spPr>
        <p:txBody>
          <a:bodyPr/>
          <a:lstStyle/>
          <a:p>
            <a:r>
              <a:rPr lang="en-US" dirty="0">
                <a:cs typeface="Arial"/>
              </a:rPr>
              <a:t>Calibration Methodology</a:t>
            </a:r>
            <a:endParaRPr lang="en-US" dirty="0"/>
          </a:p>
        </p:txBody>
      </p:sp>
      <p:grpSp>
        <p:nvGrpSpPr>
          <p:cNvPr id="60" name="Group 59">
            <a:extLst>
              <a:ext uri="{FF2B5EF4-FFF2-40B4-BE49-F238E27FC236}">
                <a16:creationId xmlns:a16="http://schemas.microsoft.com/office/drawing/2014/main" id="{2663C9EA-D79B-1F4C-40AB-78B1CF255CC6}"/>
              </a:ext>
            </a:extLst>
          </p:cNvPr>
          <p:cNvGrpSpPr/>
          <p:nvPr/>
        </p:nvGrpSpPr>
        <p:grpSpPr>
          <a:xfrm>
            <a:off x="853358" y="782700"/>
            <a:ext cx="5442145" cy="3162850"/>
            <a:chOff x="1088826" y="3039327"/>
            <a:chExt cx="5442145" cy="3162850"/>
          </a:xfrm>
        </p:grpSpPr>
        <p:grpSp>
          <p:nvGrpSpPr>
            <p:cNvPr id="61" name="Google Shape;84;p16">
              <a:extLst>
                <a:ext uri="{FF2B5EF4-FFF2-40B4-BE49-F238E27FC236}">
                  <a16:creationId xmlns:a16="http://schemas.microsoft.com/office/drawing/2014/main" id="{A3497CE1-5E87-4CFB-10CF-DB37DE7FA9F0}"/>
                </a:ext>
              </a:extLst>
            </p:cNvPr>
            <p:cNvGrpSpPr/>
            <p:nvPr/>
          </p:nvGrpSpPr>
          <p:grpSpPr>
            <a:xfrm>
              <a:off x="1088826" y="3039327"/>
              <a:ext cx="5163299" cy="3162850"/>
              <a:chOff x="1088826" y="3051150"/>
              <a:chExt cx="5163299" cy="3162850"/>
            </a:xfrm>
          </p:grpSpPr>
          <p:grpSp>
            <p:nvGrpSpPr>
              <p:cNvPr id="72" name="Google Shape;85;p16">
                <a:extLst>
                  <a:ext uri="{FF2B5EF4-FFF2-40B4-BE49-F238E27FC236}">
                    <a16:creationId xmlns:a16="http://schemas.microsoft.com/office/drawing/2014/main" id="{9B50507C-626D-4A7F-41DA-48C506714BB1}"/>
                  </a:ext>
                </a:extLst>
              </p:cNvPr>
              <p:cNvGrpSpPr/>
              <p:nvPr/>
            </p:nvGrpSpPr>
            <p:grpSpPr>
              <a:xfrm>
                <a:off x="1088826" y="3600850"/>
                <a:ext cx="5074466" cy="2613150"/>
                <a:chOff x="1088826" y="3600850"/>
                <a:chExt cx="5074466" cy="2613150"/>
              </a:xfrm>
            </p:grpSpPr>
            <p:sp>
              <p:nvSpPr>
                <p:cNvPr id="74" name="Google Shape;86;p16">
                  <a:extLst>
                    <a:ext uri="{FF2B5EF4-FFF2-40B4-BE49-F238E27FC236}">
                      <a16:creationId xmlns:a16="http://schemas.microsoft.com/office/drawing/2014/main" id="{17ED6230-D7AB-6F1A-E9ED-FE2EC4900D0D}"/>
                    </a:ext>
                  </a:extLst>
                </p:cNvPr>
                <p:cNvSpPr/>
                <p:nvPr/>
              </p:nvSpPr>
              <p:spPr>
                <a:xfrm>
                  <a:off x="2313450" y="4570375"/>
                  <a:ext cx="1571700" cy="6741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Simulator</a:t>
                  </a:r>
                  <a:endParaRPr/>
                </a:p>
              </p:txBody>
            </p:sp>
            <p:sp>
              <p:nvSpPr>
                <p:cNvPr id="75" name="Google Shape;87;p16">
                  <a:extLst>
                    <a:ext uri="{FF2B5EF4-FFF2-40B4-BE49-F238E27FC236}">
                      <a16:creationId xmlns:a16="http://schemas.microsoft.com/office/drawing/2014/main" id="{2986C158-2183-8425-FA92-FBA77E6617C2}"/>
                    </a:ext>
                  </a:extLst>
                </p:cNvPr>
                <p:cNvSpPr/>
                <p:nvPr/>
              </p:nvSpPr>
              <p:spPr>
                <a:xfrm>
                  <a:off x="1088826" y="4619575"/>
                  <a:ext cx="1084200" cy="575700"/>
                </a:xfrm>
                <a:prstGeom prst="snip1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t>Historical </a:t>
                  </a:r>
                  <a:endParaRPr sz="1600" dirty="0"/>
                </a:p>
                <a:p>
                  <a:pPr marL="0" lvl="0" indent="0" algn="ctr" rtl="0">
                    <a:spcBef>
                      <a:spcPts val="0"/>
                    </a:spcBef>
                    <a:spcAft>
                      <a:spcPts val="0"/>
                    </a:spcAft>
                    <a:buNone/>
                  </a:pPr>
                  <a:r>
                    <a:rPr lang="en-US" sz="1600" dirty="0"/>
                    <a:t>Jobs</a:t>
                  </a:r>
                  <a:endParaRPr sz="1600" dirty="0"/>
                </a:p>
              </p:txBody>
            </p:sp>
            <p:cxnSp>
              <p:nvCxnSpPr>
                <p:cNvPr id="76" name="Google Shape;88;p16">
                  <a:extLst>
                    <a:ext uri="{FF2B5EF4-FFF2-40B4-BE49-F238E27FC236}">
                      <a16:creationId xmlns:a16="http://schemas.microsoft.com/office/drawing/2014/main" id="{E29A99BB-304B-24FC-696D-851F22EBFDC7}"/>
                    </a:ext>
                  </a:extLst>
                </p:cNvPr>
                <p:cNvCxnSpPr>
                  <a:stCxn id="75" idx="0"/>
                  <a:endCxn id="74" idx="1"/>
                </p:cNvCxnSpPr>
                <p:nvPr/>
              </p:nvCxnSpPr>
              <p:spPr>
                <a:xfrm>
                  <a:off x="2173026" y="4907425"/>
                  <a:ext cx="140424" cy="0"/>
                </a:xfrm>
                <a:prstGeom prst="straightConnector1">
                  <a:avLst/>
                </a:prstGeom>
                <a:noFill/>
                <a:ln w="9525" cap="flat" cmpd="sng">
                  <a:solidFill>
                    <a:schemeClr val="dk2"/>
                  </a:solidFill>
                  <a:prstDash val="solid"/>
                  <a:round/>
                  <a:headEnd type="none" w="med" len="med"/>
                  <a:tailEnd type="triangle" w="med" len="med"/>
                </a:ln>
              </p:spPr>
            </p:cxnSp>
            <p:sp>
              <p:nvSpPr>
                <p:cNvPr id="77" name="Google Shape;89;p16">
                  <a:extLst>
                    <a:ext uri="{FF2B5EF4-FFF2-40B4-BE49-F238E27FC236}">
                      <a16:creationId xmlns:a16="http://schemas.microsoft.com/office/drawing/2014/main" id="{168C2F8A-759D-190F-AE44-D8F67A8F10AD}"/>
                    </a:ext>
                  </a:extLst>
                </p:cNvPr>
                <p:cNvSpPr/>
                <p:nvPr/>
              </p:nvSpPr>
              <p:spPr>
                <a:xfrm>
                  <a:off x="2358450" y="3600850"/>
                  <a:ext cx="1481700" cy="730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t>Computing Grid Definition</a:t>
                  </a:r>
                  <a:endParaRPr sz="1600" dirty="0"/>
                </a:p>
              </p:txBody>
            </p:sp>
            <p:sp>
              <p:nvSpPr>
                <p:cNvPr id="78" name="Google Shape;90;p16">
                  <a:extLst>
                    <a:ext uri="{FF2B5EF4-FFF2-40B4-BE49-F238E27FC236}">
                      <a16:creationId xmlns:a16="http://schemas.microsoft.com/office/drawing/2014/main" id="{B0026E12-C79E-89BA-4F63-9A9812F60525}"/>
                    </a:ext>
                  </a:extLst>
                </p:cNvPr>
                <p:cNvSpPr/>
                <p:nvPr/>
              </p:nvSpPr>
              <p:spPr>
                <a:xfrm>
                  <a:off x="2358450" y="5483500"/>
                  <a:ext cx="1481700" cy="730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t>Dispatcher</a:t>
                  </a:r>
                  <a:endParaRPr/>
                </a:p>
              </p:txBody>
            </p:sp>
            <p:sp>
              <p:nvSpPr>
                <p:cNvPr id="79" name="Google Shape;91;p16">
                  <a:extLst>
                    <a:ext uri="{FF2B5EF4-FFF2-40B4-BE49-F238E27FC236}">
                      <a16:creationId xmlns:a16="http://schemas.microsoft.com/office/drawing/2014/main" id="{667F7F07-C86D-F3F3-E429-45929C3A4943}"/>
                    </a:ext>
                  </a:extLst>
                </p:cNvPr>
                <p:cNvSpPr/>
                <p:nvPr/>
              </p:nvSpPr>
              <p:spPr>
                <a:xfrm>
                  <a:off x="4165999" y="4542174"/>
                  <a:ext cx="1997293" cy="730875"/>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600" dirty="0"/>
                    <a:t>Output</a:t>
                  </a:r>
                  <a:endParaRPr sz="1600" dirty="0"/>
                </a:p>
                <a:p>
                  <a:pPr marL="0" lvl="0" indent="0" algn="ctr" rtl="0">
                    <a:spcBef>
                      <a:spcPts val="0"/>
                    </a:spcBef>
                    <a:spcAft>
                      <a:spcPts val="0"/>
                    </a:spcAft>
                    <a:buNone/>
                  </a:pPr>
                  <a:r>
                    <a:rPr lang="en-US" sz="1600" dirty="0"/>
                    <a:t>Per Job Execution</a:t>
                  </a:r>
                  <a:endParaRPr sz="1600" dirty="0"/>
                </a:p>
                <a:p>
                  <a:pPr marL="0" lvl="0" indent="0" algn="ctr" rtl="0">
                    <a:spcBef>
                      <a:spcPts val="0"/>
                    </a:spcBef>
                    <a:spcAft>
                      <a:spcPts val="0"/>
                    </a:spcAft>
                    <a:buNone/>
                  </a:pPr>
                  <a:r>
                    <a:rPr lang="en-US" sz="1600" dirty="0"/>
                    <a:t>Metrics </a:t>
                  </a:r>
                  <a:endParaRPr sz="1600" dirty="0"/>
                </a:p>
              </p:txBody>
            </p:sp>
            <p:cxnSp>
              <p:nvCxnSpPr>
                <p:cNvPr id="80" name="Google Shape;92;p16">
                  <a:extLst>
                    <a:ext uri="{FF2B5EF4-FFF2-40B4-BE49-F238E27FC236}">
                      <a16:creationId xmlns:a16="http://schemas.microsoft.com/office/drawing/2014/main" id="{3E416CA6-C559-BD42-D802-875828A4E098}"/>
                    </a:ext>
                  </a:extLst>
                </p:cNvPr>
                <p:cNvCxnSpPr>
                  <a:stCxn id="77" idx="2"/>
                  <a:endCxn id="74" idx="0"/>
                </p:cNvCxnSpPr>
                <p:nvPr/>
              </p:nvCxnSpPr>
              <p:spPr>
                <a:xfrm>
                  <a:off x="3099300" y="4331350"/>
                  <a:ext cx="0" cy="239100"/>
                </a:xfrm>
                <a:prstGeom prst="straightConnector1">
                  <a:avLst/>
                </a:prstGeom>
                <a:noFill/>
                <a:ln w="9525" cap="flat" cmpd="sng">
                  <a:solidFill>
                    <a:schemeClr val="dk2"/>
                  </a:solidFill>
                  <a:prstDash val="solid"/>
                  <a:round/>
                  <a:headEnd type="none" w="med" len="med"/>
                  <a:tailEnd type="triangle" w="med" len="med"/>
                </a:ln>
              </p:spPr>
            </p:cxnSp>
            <p:cxnSp>
              <p:nvCxnSpPr>
                <p:cNvPr id="81" name="Google Shape;93;p16">
                  <a:extLst>
                    <a:ext uri="{FF2B5EF4-FFF2-40B4-BE49-F238E27FC236}">
                      <a16:creationId xmlns:a16="http://schemas.microsoft.com/office/drawing/2014/main" id="{698BC65E-9CA2-BB34-EF03-D8E45DAA612D}"/>
                    </a:ext>
                  </a:extLst>
                </p:cNvPr>
                <p:cNvCxnSpPr>
                  <a:stCxn id="78" idx="0"/>
                  <a:endCxn id="74" idx="2"/>
                </p:cNvCxnSpPr>
                <p:nvPr/>
              </p:nvCxnSpPr>
              <p:spPr>
                <a:xfrm rot="10800000">
                  <a:off x="3099300" y="5244400"/>
                  <a:ext cx="0" cy="239100"/>
                </a:xfrm>
                <a:prstGeom prst="straightConnector1">
                  <a:avLst/>
                </a:prstGeom>
                <a:noFill/>
                <a:ln w="9525" cap="flat" cmpd="sng">
                  <a:solidFill>
                    <a:schemeClr val="dk2"/>
                  </a:solidFill>
                  <a:prstDash val="solid"/>
                  <a:round/>
                  <a:headEnd type="none" w="med" len="med"/>
                  <a:tailEnd type="triangle" w="med" len="med"/>
                </a:ln>
              </p:spPr>
            </p:cxnSp>
            <p:cxnSp>
              <p:nvCxnSpPr>
                <p:cNvPr id="82" name="Google Shape;94;p16">
                  <a:extLst>
                    <a:ext uri="{FF2B5EF4-FFF2-40B4-BE49-F238E27FC236}">
                      <a16:creationId xmlns:a16="http://schemas.microsoft.com/office/drawing/2014/main" id="{E7FE1D41-240B-03B9-6E9C-C185676CEA35}"/>
                    </a:ext>
                  </a:extLst>
                </p:cNvPr>
                <p:cNvCxnSpPr>
                  <a:cxnSpLocks/>
                  <a:stCxn id="74" idx="3"/>
                  <a:endCxn id="79" idx="1"/>
                </p:cNvCxnSpPr>
                <p:nvPr/>
              </p:nvCxnSpPr>
              <p:spPr>
                <a:xfrm>
                  <a:off x="3885150" y="4907425"/>
                  <a:ext cx="280849" cy="187"/>
                </a:xfrm>
                <a:prstGeom prst="straightConnector1">
                  <a:avLst/>
                </a:prstGeom>
                <a:noFill/>
                <a:ln w="9525" cap="flat" cmpd="sng">
                  <a:solidFill>
                    <a:schemeClr val="dk2"/>
                  </a:solidFill>
                  <a:prstDash val="solid"/>
                  <a:round/>
                  <a:headEnd type="none" w="med" len="med"/>
                  <a:tailEnd type="triangle" w="med" len="med"/>
                </a:ln>
              </p:spPr>
            </p:cxnSp>
          </p:grpSp>
          <p:sp>
            <p:nvSpPr>
              <p:cNvPr id="73" name="Google Shape;95;p16">
                <a:extLst>
                  <a:ext uri="{FF2B5EF4-FFF2-40B4-BE49-F238E27FC236}">
                    <a16:creationId xmlns:a16="http://schemas.microsoft.com/office/drawing/2014/main" id="{D32EDAB9-EFCB-5E22-180B-DA6E09748D15}"/>
                  </a:ext>
                </a:extLst>
              </p:cNvPr>
              <p:cNvSpPr txBox="1"/>
              <p:nvPr/>
            </p:nvSpPr>
            <p:spPr>
              <a:xfrm>
                <a:off x="1793825" y="3051150"/>
                <a:ext cx="4458300" cy="6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b="1">
                    <a:solidFill>
                      <a:schemeClr val="dk1"/>
                    </a:solidFill>
                  </a:rPr>
                  <a:t>Abstract view of Simulator</a:t>
                </a:r>
                <a:endParaRPr sz="2000" b="1">
                  <a:solidFill>
                    <a:schemeClr val="dk1"/>
                  </a:solidFill>
                </a:endParaRPr>
              </a:p>
            </p:txBody>
          </p:sp>
        </p:grpSp>
        <p:sp>
          <p:nvSpPr>
            <p:cNvPr id="62" name="Google Shape;99;p16">
              <a:extLst>
                <a:ext uri="{FF2B5EF4-FFF2-40B4-BE49-F238E27FC236}">
                  <a16:creationId xmlns:a16="http://schemas.microsoft.com/office/drawing/2014/main" id="{8AB91956-BF48-10DA-9E5D-C2939338E6C8}"/>
                </a:ext>
              </a:extLst>
            </p:cNvPr>
            <p:cNvSpPr txBox="1"/>
            <p:nvPr/>
          </p:nvSpPr>
          <p:spPr>
            <a:xfrm>
              <a:off x="3888990" y="5554827"/>
              <a:ext cx="2641981" cy="57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dirty="0" err="1">
                  <a:solidFill>
                    <a:schemeClr val="dk1"/>
                  </a:solidFill>
                </a:rPr>
                <a:t>Δ</a:t>
              </a:r>
              <a:r>
                <a:rPr lang="en-US" sz="1300" baseline="-25000" dirty="0" err="1">
                  <a:solidFill>
                    <a:schemeClr val="dk1"/>
                  </a:solidFill>
                </a:rPr>
                <a:t>exe_time</a:t>
              </a:r>
              <a:r>
                <a:rPr lang="en-US" sz="1300" dirty="0">
                  <a:solidFill>
                    <a:schemeClr val="dk1"/>
                  </a:solidFill>
                </a:rPr>
                <a:t>= |</a:t>
              </a:r>
              <a:r>
                <a:rPr lang="en-US" sz="1300" dirty="0" err="1">
                  <a:solidFill>
                    <a:schemeClr val="dk1"/>
                  </a:solidFill>
                </a:rPr>
                <a:t>Sim</a:t>
              </a:r>
              <a:r>
                <a:rPr lang="en-US" sz="1300" baseline="-25000" dirty="0" err="1">
                  <a:solidFill>
                    <a:schemeClr val="dk1"/>
                  </a:solidFill>
                </a:rPr>
                <a:t>exe_time</a:t>
              </a:r>
              <a:r>
                <a:rPr lang="en-US" sz="1300" dirty="0">
                  <a:solidFill>
                    <a:schemeClr val="dk1"/>
                  </a:solidFill>
                </a:rPr>
                <a:t> - </a:t>
              </a:r>
              <a:r>
                <a:rPr lang="en-US" sz="1300" dirty="0" err="1">
                  <a:solidFill>
                    <a:schemeClr val="dk1"/>
                  </a:solidFill>
                </a:rPr>
                <a:t>His</a:t>
              </a:r>
              <a:r>
                <a:rPr lang="en-US" sz="1300" baseline="-25000" dirty="0" err="1">
                  <a:solidFill>
                    <a:schemeClr val="dk1"/>
                  </a:solidFill>
                </a:rPr>
                <a:t>exe_time</a:t>
              </a:r>
              <a:r>
                <a:rPr lang="en-US" sz="1300" dirty="0">
                  <a:solidFill>
                    <a:schemeClr val="dk1"/>
                  </a:solidFill>
                </a:rPr>
                <a:t>|</a:t>
              </a:r>
              <a:r>
                <a:rPr lang="en-US" sz="1300" baseline="-25000" dirty="0">
                  <a:solidFill>
                    <a:schemeClr val="dk1"/>
                  </a:solidFill>
                </a:rPr>
                <a:t>  </a:t>
              </a:r>
              <a:endParaRPr sz="1300" baseline="-25000" dirty="0">
                <a:solidFill>
                  <a:schemeClr val="dk1"/>
                </a:solidFill>
              </a:endParaRPr>
            </a:p>
          </p:txBody>
        </p:sp>
        <p:cxnSp>
          <p:nvCxnSpPr>
            <p:cNvPr id="63" name="Google Shape;100;p16">
              <a:extLst>
                <a:ext uri="{FF2B5EF4-FFF2-40B4-BE49-F238E27FC236}">
                  <a16:creationId xmlns:a16="http://schemas.microsoft.com/office/drawing/2014/main" id="{C3EC32E0-C905-DC48-8B37-C3ED25E71068}"/>
                </a:ext>
              </a:extLst>
            </p:cNvPr>
            <p:cNvCxnSpPr>
              <a:cxnSpLocks/>
            </p:cNvCxnSpPr>
            <p:nvPr/>
          </p:nvCxnSpPr>
          <p:spPr>
            <a:xfrm>
              <a:off x="5289070" y="5267012"/>
              <a:ext cx="0" cy="269632"/>
            </a:xfrm>
            <a:prstGeom prst="straightConnector1">
              <a:avLst/>
            </a:prstGeom>
            <a:noFill/>
            <a:ln w="9525" cap="flat" cmpd="sng">
              <a:solidFill>
                <a:schemeClr val="dk2"/>
              </a:solidFill>
              <a:prstDash val="solid"/>
              <a:round/>
              <a:headEnd type="none" w="med" len="med"/>
              <a:tailEnd type="triangle" w="med" len="med"/>
            </a:ln>
          </p:spPr>
        </p:cxnSp>
        <p:grpSp>
          <p:nvGrpSpPr>
            <p:cNvPr id="64" name="Google Shape;101;p16">
              <a:extLst>
                <a:ext uri="{FF2B5EF4-FFF2-40B4-BE49-F238E27FC236}">
                  <a16:creationId xmlns:a16="http://schemas.microsoft.com/office/drawing/2014/main" id="{250E9065-0352-70AF-27F5-8409E343A5A3}"/>
                </a:ext>
              </a:extLst>
            </p:cNvPr>
            <p:cNvGrpSpPr/>
            <p:nvPr/>
          </p:nvGrpSpPr>
          <p:grpSpPr>
            <a:xfrm>
              <a:off x="4887150" y="3336352"/>
              <a:ext cx="1422900" cy="2305728"/>
              <a:chOff x="4876550" y="3429000"/>
              <a:chExt cx="1422900" cy="2305728"/>
            </a:xfrm>
          </p:grpSpPr>
          <p:sp>
            <p:nvSpPr>
              <p:cNvPr id="69" name="Google Shape;102;p16">
                <a:extLst>
                  <a:ext uri="{FF2B5EF4-FFF2-40B4-BE49-F238E27FC236}">
                    <a16:creationId xmlns:a16="http://schemas.microsoft.com/office/drawing/2014/main" id="{A7E1DECC-7419-8AF3-C25E-1F72CD76C775}"/>
                  </a:ext>
                </a:extLst>
              </p:cNvPr>
              <p:cNvSpPr/>
              <p:nvPr/>
            </p:nvSpPr>
            <p:spPr>
              <a:xfrm>
                <a:off x="5108100" y="3820950"/>
                <a:ext cx="432600" cy="449700"/>
              </a:xfrm>
              <a:prstGeom prst="flowChartSummingJunction">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cxnSp>
            <p:nvCxnSpPr>
              <p:cNvPr id="70" name="Google Shape;103;p16">
                <a:extLst>
                  <a:ext uri="{FF2B5EF4-FFF2-40B4-BE49-F238E27FC236}">
                    <a16:creationId xmlns:a16="http://schemas.microsoft.com/office/drawing/2014/main" id="{FD25EC45-2F2E-8DD1-71F3-D988469E608F}"/>
                  </a:ext>
                </a:extLst>
              </p:cNvPr>
              <p:cNvCxnSpPr>
                <a:cxnSpLocks/>
                <a:endCxn id="69" idx="6"/>
              </p:cNvCxnSpPr>
              <p:nvPr/>
            </p:nvCxnSpPr>
            <p:spPr>
              <a:xfrm rot="16200000" flipV="1">
                <a:off x="5058505" y="4527995"/>
                <a:ext cx="1688928" cy="724538"/>
              </a:xfrm>
              <a:prstGeom prst="bentConnector2">
                <a:avLst/>
              </a:prstGeom>
              <a:noFill/>
              <a:ln w="9525" cap="flat" cmpd="sng">
                <a:solidFill>
                  <a:schemeClr val="dk2"/>
                </a:solidFill>
                <a:prstDash val="solid"/>
                <a:round/>
                <a:headEnd type="none" w="med" len="med"/>
                <a:tailEnd type="stealth" w="med" len="med"/>
              </a:ln>
            </p:spPr>
          </p:cxnSp>
          <p:sp>
            <p:nvSpPr>
              <p:cNvPr id="71" name="Google Shape;104;p16">
                <a:extLst>
                  <a:ext uri="{FF2B5EF4-FFF2-40B4-BE49-F238E27FC236}">
                    <a16:creationId xmlns:a16="http://schemas.microsoft.com/office/drawing/2014/main" id="{B5532008-48DD-E461-68ED-E723732CD034}"/>
                  </a:ext>
                </a:extLst>
              </p:cNvPr>
              <p:cNvSpPr txBox="1"/>
              <p:nvPr/>
            </p:nvSpPr>
            <p:spPr>
              <a:xfrm>
                <a:off x="4876550" y="3429000"/>
                <a:ext cx="1422900" cy="28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500">
                    <a:solidFill>
                      <a:schemeClr val="dk1"/>
                    </a:solidFill>
                  </a:rPr>
                  <a:t>Calibrate</a:t>
                </a:r>
                <a:endParaRPr sz="1500">
                  <a:solidFill>
                    <a:schemeClr val="dk1"/>
                  </a:solidFill>
                </a:endParaRPr>
              </a:p>
            </p:txBody>
          </p:sp>
        </p:grpSp>
        <p:cxnSp>
          <p:nvCxnSpPr>
            <p:cNvPr id="65" name="Google Shape;105;p16">
              <a:extLst>
                <a:ext uri="{FF2B5EF4-FFF2-40B4-BE49-F238E27FC236}">
                  <a16:creationId xmlns:a16="http://schemas.microsoft.com/office/drawing/2014/main" id="{2402C8BF-760D-2C57-7618-F3C0A344F4DB}"/>
                </a:ext>
              </a:extLst>
            </p:cNvPr>
            <p:cNvCxnSpPr>
              <a:stCxn id="69" idx="2"/>
              <a:endCxn id="77" idx="3"/>
            </p:cNvCxnSpPr>
            <p:nvPr/>
          </p:nvCxnSpPr>
          <p:spPr>
            <a:xfrm flipH="1">
              <a:off x="3840100" y="3953152"/>
              <a:ext cx="1278600" cy="1200"/>
            </a:xfrm>
            <a:prstGeom prst="straightConnector1">
              <a:avLst/>
            </a:prstGeom>
            <a:noFill/>
            <a:ln w="9525" cap="flat" cmpd="sng">
              <a:solidFill>
                <a:schemeClr val="dk2"/>
              </a:solidFill>
              <a:prstDash val="solid"/>
              <a:round/>
              <a:headEnd type="none" w="med" len="med"/>
              <a:tailEnd type="triangle" w="med" len="med"/>
            </a:ln>
          </p:spPr>
        </p:cxnSp>
        <p:grpSp>
          <p:nvGrpSpPr>
            <p:cNvPr id="66" name="Google Shape;106;p16">
              <a:extLst>
                <a:ext uri="{FF2B5EF4-FFF2-40B4-BE49-F238E27FC236}">
                  <a16:creationId xmlns:a16="http://schemas.microsoft.com/office/drawing/2014/main" id="{E2DA71F5-4F03-256A-199E-FF4F00204EDA}"/>
                </a:ext>
              </a:extLst>
            </p:cNvPr>
            <p:cNvGrpSpPr/>
            <p:nvPr/>
          </p:nvGrpSpPr>
          <p:grpSpPr>
            <a:xfrm>
              <a:off x="3490150" y="4178002"/>
              <a:ext cx="1844850" cy="375298"/>
              <a:chOff x="3490150" y="4178002"/>
              <a:chExt cx="1844850" cy="375298"/>
            </a:xfrm>
          </p:grpSpPr>
          <p:cxnSp>
            <p:nvCxnSpPr>
              <p:cNvPr id="67" name="Google Shape;107;p16">
                <a:extLst>
                  <a:ext uri="{FF2B5EF4-FFF2-40B4-BE49-F238E27FC236}">
                    <a16:creationId xmlns:a16="http://schemas.microsoft.com/office/drawing/2014/main" id="{DD522BD0-597A-178E-3AB8-E4E10B4594A7}"/>
                  </a:ext>
                </a:extLst>
              </p:cNvPr>
              <p:cNvCxnSpPr>
                <a:stCxn id="69" idx="4"/>
              </p:cNvCxnSpPr>
              <p:nvPr/>
            </p:nvCxnSpPr>
            <p:spPr>
              <a:xfrm rot="5400000">
                <a:off x="4301950" y="3366352"/>
                <a:ext cx="221400" cy="1844700"/>
              </a:xfrm>
              <a:prstGeom prst="bentConnector2">
                <a:avLst/>
              </a:prstGeom>
              <a:noFill/>
              <a:ln w="9525" cap="flat" cmpd="sng">
                <a:solidFill>
                  <a:schemeClr val="dk2"/>
                </a:solidFill>
                <a:prstDash val="solid"/>
                <a:round/>
                <a:headEnd type="none" w="med" len="med"/>
                <a:tailEnd type="none" w="med" len="med"/>
              </a:ln>
            </p:spPr>
          </p:cxnSp>
          <p:cxnSp>
            <p:nvCxnSpPr>
              <p:cNvPr id="68" name="Google Shape;108;p16">
                <a:extLst>
                  <a:ext uri="{FF2B5EF4-FFF2-40B4-BE49-F238E27FC236}">
                    <a16:creationId xmlns:a16="http://schemas.microsoft.com/office/drawing/2014/main" id="{B0EC0CAD-BACC-5EBA-E6F5-32E2F5CB69D3}"/>
                  </a:ext>
                </a:extLst>
              </p:cNvPr>
              <p:cNvCxnSpPr/>
              <p:nvPr/>
            </p:nvCxnSpPr>
            <p:spPr>
              <a:xfrm>
                <a:off x="3490150" y="4415600"/>
                <a:ext cx="0" cy="137700"/>
              </a:xfrm>
              <a:prstGeom prst="straightConnector1">
                <a:avLst/>
              </a:prstGeom>
              <a:noFill/>
              <a:ln w="9525" cap="flat" cmpd="sng">
                <a:solidFill>
                  <a:schemeClr val="dk2"/>
                </a:solidFill>
                <a:prstDash val="solid"/>
                <a:round/>
                <a:headEnd type="none" w="med" len="med"/>
                <a:tailEnd type="triangle" w="med" len="med"/>
              </a:ln>
            </p:spPr>
          </p:cxnSp>
        </p:grpSp>
      </p:grpSp>
      <p:grpSp>
        <p:nvGrpSpPr>
          <p:cNvPr id="83" name="Group 82">
            <a:extLst>
              <a:ext uri="{FF2B5EF4-FFF2-40B4-BE49-F238E27FC236}">
                <a16:creationId xmlns:a16="http://schemas.microsoft.com/office/drawing/2014/main" id="{401AB08B-2E69-41C0-0A0C-B84B9391C688}"/>
              </a:ext>
            </a:extLst>
          </p:cNvPr>
          <p:cNvGrpSpPr/>
          <p:nvPr/>
        </p:nvGrpSpPr>
        <p:grpSpPr>
          <a:xfrm>
            <a:off x="6845026" y="760409"/>
            <a:ext cx="5852524" cy="6136417"/>
            <a:chOff x="10484063" y="-176010"/>
            <a:chExt cx="5852524" cy="6136417"/>
          </a:xfrm>
        </p:grpSpPr>
        <p:sp>
          <p:nvSpPr>
            <p:cNvPr id="84" name="TextBox 83">
              <a:extLst>
                <a:ext uri="{FF2B5EF4-FFF2-40B4-BE49-F238E27FC236}">
                  <a16:creationId xmlns:a16="http://schemas.microsoft.com/office/drawing/2014/main" id="{830EBB49-671F-B4C6-0A67-A0EB2EEAA800}"/>
                </a:ext>
              </a:extLst>
            </p:cNvPr>
            <p:cNvSpPr txBox="1"/>
            <p:nvPr/>
          </p:nvSpPr>
          <p:spPr>
            <a:xfrm>
              <a:off x="10484063" y="179666"/>
              <a:ext cx="5045619" cy="1077218"/>
            </a:xfrm>
            <a:prstGeom prst="rect">
              <a:avLst/>
            </a:prstGeom>
            <a:noFill/>
          </p:spPr>
          <p:txBody>
            <a:bodyPr wrap="square">
              <a:spAutoFit/>
            </a:bodyPr>
            <a:lstStyle/>
            <a:p>
              <a:r>
                <a:rPr lang="en-US" sz="1600" b="0" dirty="0">
                  <a:effectLst/>
                  <a:latin typeface="Consolas" panose="020B0609020204030204" pitchFamily="49" charset="0"/>
                </a:rPr>
                <a:t>pandaid, </a:t>
              </a:r>
              <a:r>
                <a:rPr lang="en-US" sz="1600" b="0" dirty="0" err="1">
                  <a:effectLst/>
                  <a:latin typeface="Consolas" panose="020B0609020204030204" pitchFamily="49" charset="0"/>
                </a:rPr>
                <a:t>creationtime</a:t>
              </a:r>
              <a:r>
                <a:rPr lang="en-US" sz="1600" b="0" dirty="0">
                  <a:effectLst/>
                  <a:latin typeface="Consolas" panose="020B0609020204030204" pitchFamily="49" charset="0"/>
                </a:rPr>
                <a:t>, </a:t>
              </a:r>
              <a:r>
                <a:rPr lang="en-US" sz="1600" b="0" dirty="0" err="1">
                  <a:effectLst/>
                  <a:latin typeface="Consolas" panose="020B0609020204030204" pitchFamily="49" charset="0"/>
                </a:rPr>
                <a:t>computingsite</a:t>
              </a:r>
              <a:r>
                <a:rPr lang="en-US" sz="1600" b="0" dirty="0">
                  <a:effectLst/>
                  <a:latin typeface="Consolas" panose="020B0609020204030204" pitchFamily="49" charset="0"/>
                </a:rPr>
                <a:t>,</a:t>
              </a:r>
            </a:p>
            <a:p>
              <a:r>
                <a:rPr lang="en-US" sz="1600" b="0" dirty="0" err="1">
                  <a:effectLst/>
                  <a:latin typeface="Consolas" panose="020B0609020204030204" pitchFamily="49" charset="0"/>
                </a:rPr>
                <a:t>destinationse</a:t>
              </a:r>
              <a:r>
                <a:rPr lang="en-US" sz="1600" b="0" dirty="0">
                  <a:effectLst/>
                  <a:latin typeface="Consolas" panose="020B0609020204030204" pitchFamily="49" charset="0"/>
                </a:rPr>
                <a:t>, </a:t>
              </a:r>
              <a:r>
                <a:rPr lang="en-US" sz="1600" dirty="0" err="1">
                  <a:effectLst/>
                  <a:latin typeface="Consolas" panose="020B0609020204030204" pitchFamily="49" charset="0"/>
                </a:rPr>
                <a:t>sourcesite</a:t>
              </a:r>
              <a:r>
                <a:rPr lang="en-US" sz="1600" b="1" dirty="0">
                  <a:effectLst/>
                  <a:latin typeface="Consolas" panose="020B0609020204030204" pitchFamily="49" charset="0"/>
                </a:rPr>
                <a:t>,</a:t>
              </a:r>
              <a:r>
                <a:rPr lang="en-US" sz="1600" b="0" dirty="0">
                  <a:effectLst/>
                  <a:latin typeface="Consolas" panose="020B0609020204030204" pitchFamily="49" charset="0"/>
                </a:rPr>
                <a:t> </a:t>
              </a:r>
              <a:r>
                <a:rPr lang="en-US" sz="1600" b="1" dirty="0">
                  <a:effectLst/>
                  <a:latin typeface="Consolas" panose="020B0609020204030204" pitchFamily="49" charset="0"/>
                </a:rPr>
                <a:t>workload</a:t>
              </a:r>
              <a:r>
                <a:rPr lang="en-US" sz="1600" b="0" dirty="0">
                  <a:effectLst/>
                  <a:latin typeface="Consolas" panose="020B0609020204030204" pitchFamily="49" charset="0"/>
                </a:rPr>
                <a:t>, </a:t>
              </a:r>
            </a:p>
            <a:p>
              <a:r>
                <a:rPr lang="en-US" sz="1600" b="0" dirty="0" err="1">
                  <a:effectLst/>
                  <a:latin typeface="Consolas" panose="020B0609020204030204" pitchFamily="49" charset="0"/>
                </a:rPr>
                <a:t>corecount</a:t>
              </a:r>
              <a:r>
                <a:rPr lang="en-US" sz="1600" b="0" dirty="0">
                  <a:effectLst/>
                  <a:latin typeface="Consolas" panose="020B0609020204030204" pitchFamily="49" charset="0"/>
                </a:rPr>
                <a:t>, </a:t>
              </a:r>
              <a:r>
                <a:rPr lang="en-US" sz="1600" b="0" dirty="0" err="1">
                  <a:effectLst/>
                  <a:latin typeface="Consolas" panose="020B0609020204030204" pitchFamily="49" charset="0"/>
                </a:rPr>
                <a:t>ninputdatafiles</a:t>
              </a:r>
              <a:r>
                <a:rPr lang="en-US" sz="1600" b="0" dirty="0">
                  <a:effectLst/>
                  <a:latin typeface="Consolas" panose="020B0609020204030204" pitchFamily="49" charset="0"/>
                </a:rPr>
                <a:t>, </a:t>
              </a:r>
              <a:r>
                <a:rPr lang="en-US" sz="1600" b="0" dirty="0" err="1">
                  <a:effectLst/>
                  <a:latin typeface="Consolas" panose="020B0609020204030204" pitchFamily="49" charset="0"/>
                </a:rPr>
                <a:t>inputfilebytes</a:t>
              </a:r>
              <a:r>
                <a:rPr lang="en-US" sz="1600" b="0" dirty="0">
                  <a:effectLst/>
                  <a:latin typeface="Consolas" panose="020B0609020204030204" pitchFamily="49" charset="0"/>
                </a:rPr>
                <a:t>, </a:t>
              </a:r>
              <a:r>
                <a:rPr lang="en-US" sz="1600" b="0" dirty="0" err="1">
                  <a:effectLst/>
                  <a:latin typeface="Consolas" panose="020B0609020204030204" pitchFamily="49" charset="0"/>
                </a:rPr>
                <a:t>noutputdatafiles</a:t>
              </a:r>
              <a:r>
                <a:rPr lang="en-US" sz="1600" b="0" dirty="0">
                  <a:effectLst/>
                  <a:latin typeface="Consolas" panose="020B0609020204030204" pitchFamily="49" charset="0"/>
                </a:rPr>
                <a:t>, </a:t>
              </a:r>
              <a:r>
                <a:rPr lang="en-US" sz="1600" b="0" dirty="0" err="1">
                  <a:effectLst/>
                  <a:latin typeface="Consolas" panose="020B0609020204030204" pitchFamily="49" charset="0"/>
                </a:rPr>
                <a:t>Outputfilebytes</a:t>
              </a:r>
              <a:endParaRPr lang="en-US" b="0" dirty="0">
                <a:solidFill>
                  <a:srgbClr val="CCCCCC"/>
                </a:solidFill>
                <a:effectLst/>
                <a:latin typeface="Consolas" panose="020B0609020204030204" pitchFamily="49" charset="0"/>
              </a:endParaRPr>
            </a:p>
          </p:txBody>
        </p:sp>
        <p:sp>
          <p:nvSpPr>
            <p:cNvPr id="85" name="TextBox 84">
              <a:extLst>
                <a:ext uri="{FF2B5EF4-FFF2-40B4-BE49-F238E27FC236}">
                  <a16:creationId xmlns:a16="http://schemas.microsoft.com/office/drawing/2014/main" id="{387EEC4E-1297-4E4B-93C4-CA90CBCDCE99}"/>
                </a:ext>
              </a:extLst>
            </p:cNvPr>
            <p:cNvSpPr txBox="1"/>
            <p:nvPr/>
          </p:nvSpPr>
          <p:spPr>
            <a:xfrm>
              <a:off x="10586090" y="4544635"/>
              <a:ext cx="5750497" cy="1415772"/>
            </a:xfrm>
            <a:prstGeom prst="rect">
              <a:avLst/>
            </a:prstGeom>
            <a:noFill/>
          </p:spPr>
          <p:txBody>
            <a:bodyPr wrap="square" rtlCol="0">
              <a:spAutoFit/>
            </a:bodyPr>
            <a:lstStyle/>
            <a:p>
              <a:r>
                <a:rPr lang="en-US" sz="2200" b="1" dirty="0"/>
                <a:t>Simulator Output Fields</a:t>
              </a:r>
            </a:p>
            <a:p>
              <a:r>
                <a:rPr lang="en-US" b="0" dirty="0">
                  <a:effectLst/>
                  <a:latin typeface="Consolas" panose="020B0609020204030204" pitchFamily="49" charset="0"/>
                </a:rPr>
                <a:t>JOB_ID, SITE, CPU, STATUS, CORES, FLOPS, </a:t>
              </a:r>
              <a:r>
                <a:rPr lang="en-US" dirty="0">
                  <a:effectLst/>
                  <a:latin typeface="Consolas" panose="020B0609020204030204" pitchFamily="49" charset="0"/>
                </a:rPr>
                <a:t>IO_SIZE</a:t>
              </a:r>
              <a:r>
                <a:rPr lang="en-US" b="1" dirty="0">
                  <a:effectLst/>
                  <a:latin typeface="Consolas" panose="020B0609020204030204" pitchFamily="49" charset="0"/>
                </a:rPr>
                <a:t>, </a:t>
              </a:r>
              <a:r>
                <a:rPr lang="en-US" b="0" dirty="0">
                  <a:effectLst/>
                  <a:latin typeface="Consolas" panose="020B0609020204030204" pitchFamily="49" charset="0"/>
                </a:rPr>
                <a:t>IO_TIME, </a:t>
              </a:r>
              <a:r>
                <a:rPr lang="en-US" b="1" dirty="0">
                  <a:effectLst/>
                  <a:latin typeface="Consolas" panose="020B0609020204030204" pitchFamily="49" charset="0"/>
                </a:rPr>
                <a:t>CPU_CONSUMPTION_TIME</a:t>
              </a:r>
            </a:p>
            <a:p>
              <a:endParaRPr lang="en-US" b="0" dirty="0">
                <a:solidFill>
                  <a:srgbClr val="CCCCCC"/>
                </a:solidFill>
                <a:effectLst/>
                <a:latin typeface="Consolas" panose="020B0609020204030204" pitchFamily="49" charset="0"/>
              </a:endParaRPr>
            </a:p>
            <a:p>
              <a:endParaRPr lang="en-US" sz="2200" b="1" dirty="0"/>
            </a:p>
          </p:txBody>
        </p:sp>
        <p:sp>
          <p:nvSpPr>
            <p:cNvPr id="86" name="TextBox 85">
              <a:extLst>
                <a:ext uri="{FF2B5EF4-FFF2-40B4-BE49-F238E27FC236}">
                  <a16:creationId xmlns:a16="http://schemas.microsoft.com/office/drawing/2014/main" id="{DFE4C511-EEF1-27B5-4702-5BBB9C4DF288}"/>
                </a:ext>
              </a:extLst>
            </p:cNvPr>
            <p:cNvSpPr txBox="1"/>
            <p:nvPr/>
          </p:nvSpPr>
          <p:spPr>
            <a:xfrm>
              <a:off x="10484063" y="-176010"/>
              <a:ext cx="3147131" cy="430887"/>
            </a:xfrm>
            <a:prstGeom prst="rect">
              <a:avLst/>
            </a:prstGeom>
            <a:noFill/>
          </p:spPr>
          <p:txBody>
            <a:bodyPr wrap="square" rtlCol="0">
              <a:spAutoFit/>
            </a:bodyPr>
            <a:lstStyle/>
            <a:p>
              <a:r>
                <a:rPr lang="en-US" sz="2200" b="1" dirty="0"/>
                <a:t>Input  Job Fields</a:t>
              </a:r>
            </a:p>
          </p:txBody>
        </p:sp>
        <p:sp>
          <p:nvSpPr>
            <p:cNvPr id="87" name="TextBox 86">
              <a:extLst>
                <a:ext uri="{FF2B5EF4-FFF2-40B4-BE49-F238E27FC236}">
                  <a16:creationId xmlns:a16="http://schemas.microsoft.com/office/drawing/2014/main" id="{3DDB1CF3-5564-1C25-7CF9-C698494588B3}"/>
                </a:ext>
              </a:extLst>
            </p:cNvPr>
            <p:cNvSpPr txBox="1"/>
            <p:nvPr/>
          </p:nvSpPr>
          <p:spPr>
            <a:xfrm>
              <a:off x="10533583" y="1576830"/>
              <a:ext cx="2329606" cy="430887"/>
            </a:xfrm>
            <a:prstGeom prst="rect">
              <a:avLst/>
            </a:prstGeom>
            <a:noFill/>
          </p:spPr>
          <p:txBody>
            <a:bodyPr wrap="square" rtlCol="0">
              <a:spAutoFit/>
            </a:bodyPr>
            <a:lstStyle/>
            <a:p>
              <a:r>
                <a:rPr lang="en-US" sz="2200" b="1" dirty="0"/>
                <a:t>Site Definition</a:t>
              </a:r>
            </a:p>
          </p:txBody>
        </p:sp>
        <p:sp>
          <p:nvSpPr>
            <p:cNvPr id="88" name="TextBox 87">
              <a:extLst>
                <a:ext uri="{FF2B5EF4-FFF2-40B4-BE49-F238E27FC236}">
                  <a16:creationId xmlns:a16="http://schemas.microsoft.com/office/drawing/2014/main" id="{351124C3-5C13-EBE5-357D-3FB176B665D6}"/>
                </a:ext>
              </a:extLst>
            </p:cNvPr>
            <p:cNvSpPr txBox="1"/>
            <p:nvPr/>
          </p:nvSpPr>
          <p:spPr>
            <a:xfrm>
              <a:off x="10533583" y="2014880"/>
              <a:ext cx="4577924" cy="2492990"/>
            </a:xfrm>
            <a:prstGeom prst="rect">
              <a:avLst/>
            </a:prstGeom>
            <a:noFill/>
          </p:spPr>
          <p:txBody>
            <a:bodyPr wrap="square">
              <a:spAutoFit/>
            </a:bodyPr>
            <a:lstStyle/>
            <a:p>
              <a:r>
                <a:rPr lang="en-US" sz="1300" dirty="0"/>
                <a:t>"AGLT2_MERGE": {</a:t>
              </a:r>
            </a:p>
            <a:p>
              <a:r>
                <a:rPr lang="en-US" sz="1300" dirty="0"/>
                <a:t>        "RSE": {</a:t>
              </a:r>
            </a:p>
            <a:p>
              <a:r>
                <a:rPr lang="en-US" sz="1300" dirty="0"/>
                <a:t>            "AGLT2_CALIBDISK": "269.54",</a:t>
              </a:r>
            </a:p>
            <a:p>
              <a:r>
                <a:rPr lang="en-US" sz="1300" dirty="0"/>
                <a:t>            "AGLT2_DATADISK": "11239.99",</a:t>
              </a:r>
            </a:p>
            <a:p>
              <a:r>
                <a:rPr lang="en-US" sz="1300" dirty="0"/>
                <a:t>            "AGLT2_LOCALGROUPDISK": "350.00",</a:t>
              </a:r>
            </a:p>
            <a:p>
              <a:r>
                <a:rPr lang="en-US" sz="1300" dirty="0"/>
                <a:t>            "AGLT2_SCRATCHDISK": "170.00"</a:t>
              </a:r>
            </a:p>
            <a:p>
              <a:r>
                <a:rPr lang="en-US" sz="1300" dirty="0"/>
                <a:t>        },</a:t>
              </a:r>
            </a:p>
            <a:p>
              <a:r>
                <a:rPr lang="en-US" sz="1300" dirty="0"/>
                <a:t>        "GFLOPS": 4679040, // compute capability </a:t>
              </a:r>
            </a:p>
            <a:p>
              <a:r>
                <a:rPr lang="en-US" sz="1300" dirty="0"/>
                <a:t>        "</a:t>
              </a:r>
              <a:r>
                <a:rPr lang="en-US" sz="1300" dirty="0" err="1"/>
                <a:t>CPUCount</a:t>
              </a:r>
              <a:r>
                <a:rPr lang="en-US" sz="1300" dirty="0"/>
                <a:t>": 292,</a:t>
              </a:r>
            </a:p>
            <a:p>
              <a:r>
                <a:rPr lang="en-US" sz="1300" dirty="0"/>
                <a:t>        "</a:t>
              </a:r>
              <a:r>
                <a:rPr lang="en-US" sz="1300" dirty="0" err="1"/>
                <a:t>CPUSpeed</a:t>
              </a:r>
              <a:r>
                <a:rPr lang="en-US" sz="1300" dirty="0"/>
                <a:t>": []-&gt; Identified calibration parameter </a:t>
              </a:r>
            </a:p>
            <a:p>
              <a:r>
                <a:rPr lang="en-US" sz="1300" dirty="0"/>
                <a:t>        </a:t>
              </a:r>
            </a:p>
            <a:p>
              <a:r>
                <a:rPr lang="en-US" sz="1300" dirty="0"/>
                <a:t>    }</a:t>
              </a:r>
            </a:p>
          </p:txBody>
        </p:sp>
      </p:grpSp>
      <p:grpSp>
        <p:nvGrpSpPr>
          <p:cNvPr id="89" name="Group 88">
            <a:extLst>
              <a:ext uri="{FF2B5EF4-FFF2-40B4-BE49-F238E27FC236}">
                <a16:creationId xmlns:a16="http://schemas.microsoft.com/office/drawing/2014/main" id="{E2B5A473-67FD-128C-46B3-15866277B453}"/>
              </a:ext>
            </a:extLst>
          </p:cNvPr>
          <p:cNvGrpSpPr/>
          <p:nvPr/>
        </p:nvGrpSpPr>
        <p:grpSpPr>
          <a:xfrm>
            <a:off x="98217" y="4056376"/>
            <a:ext cx="7130139" cy="2500274"/>
            <a:chOff x="5309316" y="-48140"/>
            <a:chExt cx="7130139" cy="2500274"/>
          </a:xfrm>
        </p:grpSpPr>
        <p:sp>
          <p:nvSpPr>
            <p:cNvPr id="90" name="Rectangle 89">
              <a:extLst>
                <a:ext uri="{FF2B5EF4-FFF2-40B4-BE49-F238E27FC236}">
                  <a16:creationId xmlns:a16="http://schemas.microsoft.com/office/drawing/2014/main" id="{BA62EC00-DD76-2AA4-D7EB-35D0BFA759E8}"/>
                </a:ext>
              </a:extLst>
            </p:cNvPr>
            <p:cNvSpPr/>
            <p:nvPr/>
          </p:nvSpPr>
          <p:spPr>
            <a:xfrm>
              <a:off x="5790464" y="833954"/>
              <a:ext cx="3130980" cy="369191"/>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Rectangle 90">
              <a:extLst>
                <a:ext uri="{FF2B5EF4-FFF2-40B4-BE49-F238E27FC236}">
                  <a16:creationId xmlns:a16="http://schemas.microsoft.com/office/drawing/2014/main" id="{318906E4-A1BA-341A-58F2-2FF0E1F0C759}"/>
                </a:ext>
              </a:extLst>
            </p:cNvPr>
            <p:cNvSpPr/>
            <p:nvPr/>
          </p:nvSpPr>
          <p:spPr>
            <a:xfrm>
              <a:off x="8921442" y="835569"/>
              <a:ext cx="2997845" cy="369191"/>
            </a:xfrm>
            <a:prstGeom prst="rect">
              <a:avLst/>
            </a:prstGeom>
            <a:solidFill>
              <a:schemeClr val="accent3">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2" name="Straight Arrow Connector 91">
              <a:extLst>
                <a:ext uri="{FF2B5EF4-FFF2-40B4-BE49-F238E27FC236}">
                  <a16:creationId xmlns:a16="http://schemas.microsoft.com/office/drawing/2014/main" id="{C615936A-E613-DC2D-F86F-86E1DD239EA6}"/>
                </a:ext>
              </a:extLst>
            </p:cNvPr>
            <p:cNvCxnSpPr>
              <a:cxnSpLocks/>
            </p:cNvCxnSpPr>
            <p:nvPr/>
          </p:nvCxnSpPr>
          <p:spPr>
            <a:xfrm>
              <a:off x="5790464" y="746985"/>
              <a:ext cx="3130979" cy="3079"/>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95D205A7-A6DE-8CF8-AA9C-E8989EBD539B}"/>
                </a:ext>
              </a:extLst>
            </p:cNvPr>
            <p:cNvCxnSpPr>
              <a:cxnSpLocks/>
            </p:cNvCxnSpPr>
            <p:nvPr/>
          </p:nvCxnSpPr>
          <p:spPr>
            <a:xfrm flipV="1">
              <a:off x="8921443" y="746985"/>
              <a:ext cx="2997844" cy="3079"/>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4" name="TextBox 93">
              <a:extLst>
                <a:ext uri="{FF2B5EF4-FFF2-40B4-BE49-F238E27FC236}">
                  <a16:creationId xmlns:a16="http://schemas.microsoft.com/office/drawing/2014/main" id="{269E11DF-BD98-C8E8-2AAA-AE5800BFB017}"/>
                </a:ext>
              </a:extLst>
            </p:cNvPr>
            <p:cNvSpPr txBox="1"/>
            <p:nvPr/>
          </p:nvSpPr>
          <p:spPr>
            <a:xfrm>
              <a:off x="6405851" y="395067"/>
              <a:ext cx="2164128" cy="369332"/>
            </a:xfrm>
            <a:prstGeom prst="rect">
              <a:avLst/>
            </a:prstGeom>
            <a:noFill/>
          </p:spPr>
          <p:txBody>
            <a:bodyPr wrap="square" rtlCol="0">
              <a:spAutoFit/>
            </a:bodyPr>
            <a:lstStyle/>
            <a:p>
              <a:r>
                <a:rPr lang="en-US" sz="1800" b="1" dirty="0"/>
                <a:t>Job Queue Time </a:t>
              </a:r>
            </a:p>
          </p:txBody>
        </p:sp>
        <p:sp>
          <p:nvSpPr>
            <p:cNvPr id="95" name="TextBox 94">
              <a:extLst>
                <a:ext uri="{FF2B5EF4-FFF2-40B4-BE49-F238E27FC236}">
                  <a16:creationId xmlns:a16="http://schemas.microsoft.com/office/drawing/2014/main" id="{107EC904-30BC-5D93-B8FF-62A4E1D00CF4}"/>
                </a:ext>
              </a:extLst>
            </p:cNvPr>
            <p:cNvSpPr txBox="1"/>
            <p:nvPr/>
          </p:nvSpPr>
          <p:spPr>
            <a:xfrm>
              <a:off x="9318128" y="397768"/>
              <a:ext cx="1957216" cy="369332"/>
            </a:xfrm>
            <a:prstGeom prst="rect">
              <a:avLst/>
            </a:prstGeom>
            <a:noFill/>
          </p:spPr>
          <p:txBody>
            <a:bodyPr wrap="square" rtlCol="0">
              <a:spAutoFit/>
            </a:bodyPr>
            <a:lstStyle/>
            <a:p>
              <a:r>
                <a:rPr lang="en-US" sz="1800" b="1" dirty="0"/>
                <a:t>Job Wall Time </a:t>
              </a:r>
            </a:p>
          </p:txBody>
        </p:sp>
        <p:sp>
          <p:nvSpPr>
            <p:cNvPr id="96" name="TextBox 95">
              <a:extLst>
                <a:ext uri="{FF2B5EF4-FFF2-40B4-BE49-F238E27FC236}">
                  <a16:creationId xmlns:a16="http://schemas.microsoft.com/office/drawing/2014/main" id="{15A1EE24-68EA-4CEE-94F9-78CB8482543F}"/>
                </a:ext>
              </a:extLst>
            </p:cNvPr>
            <p:cNvSpPr txBox="1"/>
            <p:nvPr/>
          </p:nvSpPr>
          <p:spPr>
            <a:xfrm>
              <a:off x="5309316" y="1285399"/>
              <a:ext cx="1096535" cy="492443"/>
            </a:xfrm>
            <a:prstGeom prst="rect">
              <a:avLst/>
            </a:prstGeom>
            <a:noFill/>
          </p:spPr>
          <p:txBody>
            <a:bodyPr wrap="square" rtlCol="0">
              <a:spAutoFit/>
            </a:bodyPr>
            <a:lstStyle/>
            <a:p>
              <a:pPr algn="ctr"/>
              <a:r>
                <a:rPr lang="en-US" sz="1300" b="1" dirty="0"/>
                <a:t>Creation </a:t>
              </a:r>
            </a:p>
            <a:p>
              <a:pPr algn="ctr"/>
              <a:r>
                <a:rPr lang="en-US" sz="1300" b="1" dirty="0"/>
                <a:t>Time</a:t>
              </a:r>
            </a:p>
          </p:txBody>
        </p:sp>
        <p:sp>
          <p:nvSpPr>
            <p:cNvPr id="97" name="TextBox 96">
              <a:extLst>
                <a:ext uri="{FF2B5EF4-FFF2-40B4-BE49-F238E27FC236}">
                  <a16:creationId xmlns:a16="http://schemas.microsoft.com/office/drawing/2014/main" id="{F779E41E-1E9F-BB12-2D69-B55C81D4069D}"/>
                </a:ext>
              </a:extLst>
            </p:cNvPr>
            <p:cNvSpPr txBox="1"/>
            <p:nvPr/>
          </p:nvSpPr>
          <p:spPr>
            <a:xfrm>
              <a:off x="8549913" y="1324810"/>
              <a:ext cx="768215" cy="492443"/>
            </a:xfrm>
            <a:prstGeom prst="rect">
              <a:avLst/>
            </a:prstGeom>
            <a:noFill/>
          </p:spPr>
          <p:txBody>
            <a:bodyPr wrap="square" rtlCol="0">
              <a:spAutoFit/>
            </a:bodyPr>
            <a:lstStyle/>
            <a:p>
              <a:pPr algn="ctr"/>
              <a:r>
                <a:rPr lang="en-US" sz="1300" b="1" dirty="0"/>
                <a:t>Start </a:t>
              </a:r>
            </a:p>
            <a:p>
              <a:pPr algn="ctr"/>
              <a:r>
                <a:rPr lang="en-US" sz="1300" b="1" dirty="0"/>
                <a:t>Time</a:t>
              </a:r>
            </a:p>
          </p:txBody>
        </p:sp>
        <p:sp>
          <p:nvSpPr>
            <p:cNvPr id="98" name="TextBox 97">
              <a:extLst>
                <a:ext uri="{FF2B5EF4-FFF2-40B4-BE49-F238E27FC236}">
                  <a16:creationId xmlns:a16="http://schemas.microsoft.com/office/drawing/2014/main" id="{FBC97572-1AB3-ABBB-CBDB-E181E9FA949B}"/>
                </a:ext>
              </a:extLst>
            </p:cNvPr>
            <p:cNvSpPr txBox="1"/>
            <p:nvPr/>
          </p:nvSpPr>
          <p:spPr>
            <a:xfrm>
              <a:off x="11342920" y="1324810"/>
              <a:ext cx="1096535" cy="492443"/>
            </a:xfrm>
            <a:prstGeom prst="rect">
              <a:avLst/>
            </a:prstGeom>
            <a:noFill/>
          </p:spPr>
          <p:txBody>
            <a:bodyPr wrap="square" rtlCol="0">
              <a:spAutoFit/>
            </a:bodyPr>
            <a:lstStyle/>
            <a:p>
              <a:pPr algn="ctr"/>
              <a:r>
                <a:rPr lang="en-US" sz="1300" b="1" dirty="0"/>
                <a:t>End </a:t>
              </a:r>
            </a:p>
            <a:p>
              <a:pPr algn="ctr"/>
              <a:r>
                <a:rPr lang="en-US" sz="1300" b="1" dirty="0"/>
                <a:t>Time</a:t>
              </a:r>
            </a:p>
          </p:txBody>
        </p:sp>
        <p:cxnSp>
          <p:nvCxnSpPr>
            <p:cNvPr id="99" name="Straight Arrow Connector 98">
              <a:extLst>
                <a:ext uri="{FF2B5EF4-FFF2-40B4-BE49-F238E27FC236}">
                  <a16:creationId xmlns:a16="http://schemas.microsoft.com/office/drawing/2014/main" id="{5C17EBF0-2D9C-6024-F252-7C80B3B18917}"/>
                </a:ext>
              </a:extLst>
            </p:cNvPr>
            <p:cNvCxnSpPr>
              <a:cxnSpLocks/>
            </p:cNvCxnSpPr>
            <p:nvPr/>
          </p:nvCxnSpPr>
          <p:spPr>
            <a:xfrm flipV="1">
              <a:off x="5800115" y="1195689"/>
              <a:ext cx="0" cy="197066"/>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D760C269-4D12-514F-DD4C-FB4A38FA7B86}"/>
                </a:ext>
              </a:extLst>
            </p:cNvPr>
            <p:cNvCxnSpPr>
              <a:cxnSpLocks/>
            </p:cNvCxnSpPr>
            <p:nvPr/>
          </p:nvCxnSpPr>
          <p:spPr>
            <a:xfrm flipV="1">
              <a:off x="8921443" y="1203145"/>
              <a:ext cx="0" cy="197066"/>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CE473546-BA4E-42B2-E752-E7FE1FFDC778}"/>
                </a:ext>
              </a:extLst>
            </p:cNvPr>
            <p:cNvCxnSpPr>
              <a:cxnSpLocks/>
            </p:cNvCxnSpPr>
            <p:nvPr/>
          </p:nvCxnSpPr>
          <p:spPr>
            <a:xfrm flipV="1">
              <a:off x="11914660" y="1217640"/>
              <a:ext cx="0" cy="197066"/>
            </a:xfrm>
            <a:prstGeom prst="straightConnector1">
              <a:avLst/>
            </a:prstGeom>
            <a:ln w="22225">
              <a:tailEnd type="triangle"/>
            </a:ln>
          </p:spPr>
          <p:style>
            <a:lnRef idx="1">
              <a:schemeClr val="accent1"/>
            </a:lnRef>
            <a:fillRef idx="0">
              <a:schemeClr val="accent1"/>
            </a:fillRef>
            <a:effectRef idx="0">
              <a:schemeClr val="accent1"/>
            </a:effectRef>
            <a:fontRef idx="minor">
              <a:schemeClr val="tx1"/>
            </a:fontRef>
          </p:style>
        </p:cxnSp>
        <p:sp>
          <p:nvSpPr>
            <p:cNvPr id="102" name="TextBox 101">
              <a:extLst>
                <a:ext uri="{FF2B5EF4-FFF2-40B4-BE49-F238E27FC236}">
                  <a16:creationId xmlns:a16="http://schemas.microsoft.com/office/drawing/2014/main" id="{FBD9FA34-378A-3025-9FC8-49789225578C}"/>
                </a:ext>
              </a:extLst>
            </p:cNvPr>
            <p:cNvSpPr txBox="1"/>
            <p:nvPr/>
          </p:nvSpPr>
          <p:spPr>
            <a:xfrm>
              <a:off x="8830991" y="1853592"/>
              <a:ext cx="1215515" cy="461665"/>
            </a:xfrm>
            <a:prstGeom prst="rect">
              <a:avLst/>
            </a:prstGeom>
            <a:noFill/>
          </p:spPr>
          <p:txBody>
            <a:bodyPr wrap="square" rtlCol="0">
              <a:spAutoFit/>
            </a:bodyPr>
            <a:lstStyle/>
            <a:p>
              <a:pPr algn="ctr"/>
              <a:r>
                <a:rPr lang="en-US" sz="1200" b="1" dirty="0"/>
                <a:t>Preprocess </a:t>
              </a:r>
            </a:p>
            <a:p>
              <a:pPr algn="ctr"/>
              <a:r>
                <a:rPr lang="en-US" sz="1200" b="1" dirty="0"/>
                <a:t>Time</a:t>
              </a:r>
            </a:p>
          </p:txBody>
        </p:sp>
        <p:sp>
          <p:nvSpPr>
            <p:cNvPr id="103" name="TextBox 102">
              <a:extLst>
                <a:ext uri="{FF2B5EF4-FFF2-40B4-BE49-F238E27FC236}">
                  <a16:creationId xmlns:a16="http://schemas.microsoft.com/office/drawing/2014/main" id="{4D11FE1C-2F4A-2DB3-3EC4-520B1B1556E3}"/>
                </a:ext>
              </a:extLst>
            </p:cNvPr>
            <p:cNvSpPr txBox="1"/>
            <p:nvPr/>
          </p:nvSpPr>
          <p:spPr>
            <a:xfrm>
              <a:off x="9529445" y="1805803"/>
              <a:ext cx="1813475" cy="646331"/>
            </a:xfrm>
            <a:prstGeom prst="rect">
              <a:avLst/>
            </a:prstGeom>
            <a:noFill/>
          </p:spPr>
          <p:txBody>
            <a:bodyPr wrap="square" rtlCol="0">
              <a:spAutoFit/>
            </a:bodyPr>
            <a:lstStyle/>
            <a:p>
              <a:pPr algn="ctr"/>
              <a:r>
                <a:rPr lang="en-US" sz="1200" b="1" dirty="0"/>
                <a:t>CPU</a:t>
              </a:r>
            </a:p>
            <a:p>
              <a:pPr algn="ctr"/>
              <a:r>
                <a:rPr lang="en-US" sz="1200" b="1" dirty="0"/>
                <a:t> Consumption </a:t>
              </a:r>
            </a:p>
            <a:p>
              <a:pPr algn="ctr"/>
              <a:r>
                <a:rPr lang="en-US" sz="1200" b="1" dirty="0"/>
                <a:t>Time</a:t>
              </a:r>
            </a:p>
          </p:txBody>
        </p:sp>
        <p:cxnSp>
          <p:nvCxnSpPr>
            <p:cNvPr id="104" name="Straight Arrow Connector 103">
              <a:extLst>
                <a:ext uri="{FF2B5EF4-FFF2-40B4-BE49-F238E27FC236}">
                  <a16:creationId xmlns:a16="http://schemas.microsoft.com/office/drawing/2014/main" id="{FC3802B8-72D3-7962-02FD-6B4F3503D531}"/>
                </a:ext>
              </a:extLst>
            </p:cNvPr>
            <p:cNvCxnSpPr>
              <a:cxnSpLocks/>
            </p:cNvCxnSpPr>
            <p:nvPr/>
          </p:nvCxnSpPr>
          <p:spPr>
            <a:xfrm>
              <a:off x="5790464" y="304735"/>
              <a:ext cx="6124196"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7283C58B-F8D6-852D-95AA-4CE6BFF95637}"/>
                </a:ext>
              </a:extLst>
            </p:cNvPr>
            <p:cNvSpPr txBox="1"/>
            <p:nvPr/>
          </p:nvSpPr>
          <p:spPr>
            <a:xfrm>
              <a:off x="7739257" y="-48140"/>
              <a:ext cx="2753455" cy="369332"/>
            </a:xfrm>
            <a:prstGeom prst="rect">
              <a:avLst/>
            </a:prstGeom>
            <a:noFill/>
          </p:spPr>
          <p:txBody>
            <a:bodyPr wrap="square" rtlCol="0">
              <a:spAutoFit/>
            </a:bodyPr>
            <a:lstStyle/>
            <a:p>
              <a:r>
                <a:rPr lang="en-US" sz="1800" b="1" dirty="0"/>
                <a:t>Job Execution Time</a:t>
              </a:r>
            </a:p>
          </p:txBody>
        </p:sp>
        <p:sp>
          <p:nvSpPr>
            <p:cNvPr id="106" name="TextBox 105">
              <a:extLst>
                <a:ext uri="{FF2B5EF4-FFF2-40B4-BE49-F238E27FC236}">
                  <a16:creationId xmlns:a16="http://schemas.microsoft.com/office/drawing/2014/main" id="{DB454E16-A57B-8D6F-EC1B-B8B1F22385A0}"/>
                </a:ext>
              </a:extLst>
            </p:cNvPr>
            <p:cNvSpPr txBox="1"/>
            <p:nvPr/>
          </p:nvSpPr>
          <p:spPr>
            <a:xfrm>
              <a:off x="5825137" y="1808135"/>
              <a:ext cx="3054936" cy="461665"/>
            </a:xfrm>
            <a:prstGeom prst="rect">
              <a:avLst/>
            </a:prstGeom>
            <a:noFill/>
          </p:spPr>
          <p:txBody>
            <a:bodyPr wrap="square" rtlCol="0">
              <a:spAutoFit/>
            </a:bodyPr>
            <a:lstStyle/>
            <a:p>
              <a:pPr algn="ctr"/>
              <a:r>
                <a:rPr lang="en-US" sz="1200" b="1" dirty="0"/>
                <a:t>Data Movement &amp; Compute Availability</a:t>
              </a:r>
            </a:p>
            <a:p>
              <a:pPr algn="ctr"/>
              <a:r>
                <a:rPr lang="en-US" sz="1200" b="1" dirty="0"/>
                <a:t> </a:t>
              </a:r>
            </a:p>
          </p:txBody>
        </p:sp>
        <p:sp>
          <p:nvSpPr>
            <p:cNvPr id="107" name="TextBox 106">
              <a:extLst>
                <a:ext uri="{FF2B5EF4-FFF2-40B4-BE49-F238E27FC236}">
                  <a16:creationId xmlns:a16="http://schemas.microsoft.com/office/drawing/2014/main" id="{7EBDA3CE-7233-F23F-3278-957A2D2B1A76}"/>
                </a:ext>
              </a:extLst>
            </p:cNvPr>
            <p:cNvSpPr txBox="1"/>
            <p:nvPr/>
          </p:nvSpPr>
          <p:spPr>
            <a:xfrm>
              <a:off x="10884561" y="1828094"/>
              <a:ext cx="1215515" cy="461665"/>
            </a:xfrm>
            <a:prstGeom prst="rect">
              <a:avLst/>
            </a:prstGeom>
            <a:noFill/>
          </p:spPr>
          <p:txBody>
            <a:bodyPr wrap="square" rtlCol="0">
              <a:spAutoFit/>
            </a:bodyPr>
            <a:lstStyle/>
            <a:p>
              <a:pPr algn="ctr"/>
              <a:r>
                <a:rPr lang="en-US" sz="1200" b="1" dirty="0"/>
                <a:t>Postprocess </a:t>
              </a:r>
            </a:p>
            <a:p>
              <a:pPr algn="ctr"/>
              <a:r>
                <a:rPr lang="en-US" sz="1200" b="1" dirty="0"/>
                <a:t>Time</a:t>
              </a:r>
            </a:p>
          </p:txBody>
        </p:sp>
        <p:cxnSp>
          <p:nvCxnSpPr>
            <p:cNvPr id="108" name="Straight Arrow Connector 107">
              <a:extLst>
                <a:ext uri="{FF2B5EF4-FFF2-40B4-BE49-F238E27FC236}">
                  <a16:creationId xmlns:a16="http://schemas.microsoft.com/office/drawing/2014/main" id="{AD4DAA79-E408-08C5-A4D6-4205212F71D3}"/>
                </a:ext>
              </a:extLst>
            </p:cNvPr>
            <p:cNvCxnSpPr>
              <a:cxnSpLocks/>
            </p:cNvCxnSpPr>
            <p:nvPr/>
          </p:nvCxnSpPr>
          <p:spPr>
            <a:xfrm>
              <a:off x="8852562" y="1791698"/>
              <a:ext cx="1009486" cy="1589"/>
            </a:xfrm>
            <a:prstGeom prst="straightConnector1">
              <a:avLst/>
            </a:prstGeom>
            <a:ln w="38100">
              <a:solidFill>
                <a:schemeClr val="accent3">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02858493-9ED8-196A-AA65-C629EC5E44DC}"/>
                </a:ext>
              </a:extLst>
            </p:cNvPr>
            <p:cNvCxnSpPr>
              <a:cxnSpLocks/>
            </p:cNvCxnSpPr>
            <p:nvPr/>
          </p:nvCxnSpPr>
          <p:spPr>
            <a:xfrm>
              <a:off x="9862048" y="1793287"/>
              <a:ext cx="1127220" cy="0"/>
            </a:xfrm>
            <a:prstGeom prst="straightConnector1">
              <a:avLst/>
            </a:prstGeom>
            <a:ln w="38100">
              <a:solidFill>
                <a:schemeClr val="accent3">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6C5C1AE7-4E5D-B820-8DB2-935F46137F6F}"/>
                </a:ext>
              </a:extLst>
            </p:cNvPr>
            <p:cNvCxnSpPr>
              <a:cxnSpLocks/>
            </p:cNvCxnSpPr>
            <p:nvPr/>
          </p:nvCxnSpPr>
          <p:spPr>
            <a:xfrm>
              <a:off x="10989376" y="1793287"/>
              <a:ext cx="925284" cy="0"/>
            </a:xfrm>
            <a:prstGeom prst="straightConnector1">
              <a:avLst/>
            </a:prstGeom>
            <a:ln w="38100">
              <a:solidFill>
                <a:schemeClr val="accent3">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67E368E5-4733-A366-627A-1D7D03FB9C8D}"/>
                </a:ext>
              </a:extLst>
            </p:cNvPr>
            <p:cNvCxnSpPr>
              <a:cxnSpLocks/>
            </p:cNvCxnSpPr>
            <p:nvPr/>
          </p:nvCxnSpPr>
          <p:spPr>
            <a:xfrm>
              <a:off x="5770259" y="1791698"/>
              <a:ext cx="3045472" cy="0"/>
            </a:xfrm>
            <a:prstGeom prst="straightConnector1">
              <a:avLst/>
            </a:prstGeom>
            <a:ln w="38100">
              <a:solidFill>
                <a:schemeClr val="accent2">
                  <a:lumMod val="7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2" name="TextBox 111">
              <a:extLst>
                <a:ext uri="{FF2B5EF4-FFF2-40B4-BE49-F238E27FC236}">
                  <a16:creationId xmlns:a16="http://schemas.microsoft.com/office/drawing/2014/main" id="{E7F28791-D489-DA95-5BAC-E8ABE7C785D3}"/>
                </a:ext>
              </a:extLst>
            </p:cNvPr>
            <p:cNvSpPr txBox="1"/>
            <p:nvPr/>
          </p:nvSpPr>
          <p:spPr>
            <a:xfrm>
              <a:off x="7152969" y="1754999"/>
              <a:ext cx="2053570" cy="276999"/>
            </a:xfrm>
            <a:prstGeom prst="rect">
              <a:avLst/>
            </a:prstGeom>
            <a:noFill/>
          </p:spPr>
          <p:txBody>
            <a:bodyPr wrap="square" rtlCol="0">
              <a:spAutoFit/>
            </a:bodyPr>
            <a:lstStyle/>
            <a:p>
              <a:pPr algn="ctr"/>
              <a:endParaRPr lang="en-US" sz="1200" b="1" dirty="0"/>
            </a:p>
          </p:txBody>
        </p:sp>
      </p:grpSp>
    </p:spTree>
    <p:extLst>
      <p:ext uri="{BB962C8B-B14F-4D97-AF65-F5344CB8AC3E}">
        <p14:creationId xmlns:p14="http://schemas.microsoft.com/office/powerpoint/2010/main" val="371169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02E930-DA6A-952C-533B-D59E177F87F3}"/>
            </a:ext>
          </a:extLst>
        </p:cNvPr>
        <p:cNvGrpSpPr/>
        <p:nvPr/>
      </p:nvGrpSpPr>
      <p:grpSpPr>
        <a:xfrm>
          <a:off x="0" y="0"/>
          <a:ext cx="0" cy="0"/>
          <a:chOff x="0" y="0"/>
          <a:chExt cx="0" cy="0"/>
        </a:xfrm>
      </p:grpSpPr>
      <p:pic>
        <p:nvPicPr>
          <p:cNvPr id="10" name="Picture 9" descr="Chart, bar chart&#10;&#10;AI-generated content may be incorrect.">
            <a:extLst>
              <a:ext uri="{FF2B5EF4-FFF2-40B4-BE49-F238E27FC236}">
                <a16:creationId xmlns:a16="http://schemas.microsoft.com/office/drawing/2014/main" id="{B163D09A-41DF-3AF3-2E0F-398CB4E0A053}"/>
              </a:ext>
            </a:extLst>
          </p:cNvPr>
          <p:cNvPicPr>
            <a:picLocks noChangeAspect="1"/>
          </p:cNvPicPr>
          <p:nvPr/>
        </p:nvPicPr>
        <p:blipFill>
          <a:blip r:embed="rId3"/>
          <a:stretch>
            <a:fillRect/>
          </a:stretch>
        </p:blipFill>
        <p:spPr>
          <a:xfrm>
            <a:off x="1648046" y="2489338"/>
            <a:ext cx="9254584" cy="4113149"/>
          </a:xfrm>
          <a:prstGeom prst="rect">
            <a:avLst/>
          </a:prstGeom>
        </p:spPr>
      </p:pic>
      <p:sp>
        <p:nvSpPr>
          <p:cNvPr id="4" name="Slide Number Placeholder 3">
            <a:extLst>
              <a:ext uri="{FF2B5EF4-FFF2-40B4-BE49-F238E27FC236}">
                <a16:creationId xmlns:a16="http://schemas.microsoft.com/office/drawing/2014/main" id="{06022CAC-3FF1-984C-9078-82B7EE3C432D}"/>
              </a:ext>
            </a:extLst>
          </p:cNvPr>
          <p:cNvSpPr>
            <a:spLocks noGrp="1"/>
          </p:cNvSpPr>
          <p:nvPr>
            <p:ph type="sldNum" sz="quarter" idx="4"/>
          </p:nvPr>
        </p:nvSpPr>
        <p:spPr/>
        <p:txBody>
          <a:bodyPr/>
          <a:lstStyle/>
          <a:p>
            <a:fld id="{933A556B-7C63-244D-9B7C-B0EA8042B330}" type="slidenum">
              <a:rPr lang="en-US" smtClean="0"/>
              <a:pPr/>
              <a:t>9</a:t>
            </a:fld>
            <a:endParaRPr lang="en-US" sz="1000" dirty="0"/>
          </a:p>
        </p:txBody>
      </p:sp>
      <p:sp>
        <p:nvSpPr>
          <p:cNvPr id="2" name="Title 1">
            <a:extLst>
              <a:ext uri="{FF2B5EF4-FFF2-40B4-BE49-F238E27FC236}">
                <a16:creationId xmlns:a16="http://schemas.microsoft.com/office/drawing/2014/main" id="{7A208C4E-89DC-AB33-2D61-B60F0A9EA0F3}"/>
              </a:ext>
            </a:extLst>
          </p:cNvPr>
          <p:cNvSpPr>
            <a:spLocks noGrp="1"/>
          </p:cNvSpPr>
          <p:nvPr>
            <p:ph type="title"/>
          </p:nvPr>
        </p:nvSpPr>
        <p:spPr>
          <a:xfrm>
            <a:off x="358047" y="-158523"/>
            <a:ext cx="10257471" cy="1066868"/>
          </a:xfrm>
        </p:spPr>
        <p:txBody>
          <a:bodyPr/>
          <a:lstStyle/>
          <a:p>
            <a:r>
              <a:rPr lang="en-US" dirty="0">
                <a:cs typeface="Arial"/>
              </a:rPr>
              <a:t>Evaluation: Calibration Results</a:t>
            </a:r>
            <a:endParaRPr lang="en-US" dirty="0"/>
          </a:p>
        </p:txBody>
      </p:sp>
      <p:sp>
        <p:nvSpPr>
          <p:cNvPr id="5" name="TextBox 4">
            <a:extLst>
              <a:ext uri="{FF2B5EF4-FFF2-40B4-BE49-F238E27FC236}">
                <a16:creationId xmlns:a16="http://schemas.microsoft.com/office/drawing/2014/main" id="{AA1101DF-B90C-CFBD-513C-3CDBECDF8631}"/>
              </a:ext>
            </a:extLst>
          </p:cNvPr>
          <p:cNvSpPr txBox="1"/>
          <p:nvPr/>
        </p:nvSpPr>
        <p:spPr>
          <a:xfrm>
            <a:off x="337756" y="636182"/>
            <a:ext cx="11143593" cy="2139047"/>
          </a:xfrm>
          <a:prstGeom prst="rect">
            <a:avLst/>
          </a:prstGeom>
          <a:noFill/>
        </p:spPr>
        <p:txBody>
          <a:bodyPr wrap="square" rtlCol="0">
            <a:spAutoFit/>
          </a:bodyPr>
          <a:lstStyle/>
          <a:p>
            <a:pPr marL="342900" indent="-342900">
              <a:buFont typeface="Arial" panose="020B0604020202020204" pitchFamily="34" charset="0"/>
              <a:buChar char="•"/>
            </a:pPr>
            <a:r>
              <a:rPr lang="en-US" sz="1600" dirty="0"/>
              <a:t>We simulated the 50 most-frequent job processing sites based on January 2025 user jobs.</a:t>
            </a:r>
          </a:p>
          <a:p>
            <a:pPr marL="342900" indent="-342900">
              <a:buFont typeface="Arial" panose="020B0604020202020204" pitchFamily="34" charset="0"/>
              <a:buChar char="•"/>
            </a:pPr>
            <a:r>
              <a:rPr lang="en-US" sz="1600" dirty="0"/>
              <a:t>Only finished jobs from the historical data were included.</a:t>
            </a:r>
          </a:p>
          <a:p>
            <a:pPr marL="285750" indent="-285750">
              <a:buFont typeface="Arial" panose="020B0604020202020204" pitchFamily="34" charset="0"/>
              <a:buChar char="•"/>
            </a:pPr>
            <a:r>
              <a:rPr lang="en-US" sz="1600" dirty="0"/>
              <a:t> Relative Mean Absolute Error:</a:t>
            </a:r>
          </a:p>
          <a:p>
            <a:pPr marL="800100" lvl="1" indent="-342900">
              <a:buFont typeface="Arial" panose="020B0604020202020204" pitchFamily="34" charset="0"/>
              <a:buChar char="•"/>
            </a:pPr>
            <a:r>
              <a:rPr lang="en-US" sz="1700" b="1" dirty="0"/>
              <a:t>Before calibration</a:t>
            </a:r>
            <a:r>
              <a:rPr lang="en-US" sz="1700" dirty="0"/>
              <a:t>: 76 % for single-core jobs and 96 % for multi-core jobs.</a:t>
            </a:r>
          </a:p>
          <a:p>
            <a:pPr marL="800100" lvl="1" indent="-342900">
              <a:buFont typeface="Arial" panose="020B0604020202020204" pitchFamily="34" charset="0"/>
              <a:buChar char="•"/>
            </a:pPr>
            <a:r>
              <a:rPr lang="en-US" sz="1700" b="1" dirty="0"/>
              <a:t>After calibration:</a:t>
            </a:r>
            <a:r>
              <a:rPr lang="en-US" sz="1700" dirty="0"/>
              <a:t>  </a:t>
            </a:r>
            <a:r>
              <a:rPr lang="en-US" sz="1700" b="1" dirty="0"/>
              <a:t>17 %</a:t>
            </a:r>
            <a:r>
              <a:rPr lang="en-US" sz="1700" dirty="0"/>
              <a:t> for both single-core and multi-core jobs.</a:t>
            </a:r>
          </a:p>
          <a:p>
            <a:pPr marL="342900" indent="-342900">
              <a:buFont typeface="Arial" panose="020B0604020202020204" pitchFamily="34" charset="0"/>
              <a:buChar char="•"/>
            </a:pPr>
            <a:r>
              <a:rPr lang="en-US" sz="1700" dirty="0"/>
              <a:t>Calibration was performed using random search using 1000 jobs per site. Calibration parameter was CPU speeds at each site.</a:t>
            </a:r>
          </a:p>
          <a:p>
            <a:pPr marL="342900" indent="-342900">
              <a:buFont typeface="Arial" panose="020B0604020202020204" pitchFamily="34" charset="0"/>
              <a:buChar char="•"/>
            </a:pPr>
            <a:r>
              <a:rPr lang="en-US" sz="1700" dirty="0"/>
              <a:t>Results presented are for input consisting of 3k jobs for each site.</a:t>
            </a:r>
          </a:p>
        </p:txBody>
      </p:sp>
      <p:sp>
        <p:nvSpPr>
          <p:cNvPr id="6" name="TextBox 5">
            <a:extLst>
              <a:ext uri="{FF2B5EF4-FFF2-40B4-BE49-F238E27FC236}">
                <a16:creationId xmlns:a16="http://schemas.microsoft.com/office/drawing/2014/main" id="{0A049443-E836-7806-1963-E2A73EF007DE}"/>
              </a:ext>
            </a:extLst>
          </p:cNvPr>
          <p:cNvSpPr txBox="1"/>
          <p:nvPr/>
        </p:nvSpPr>
        <p:spPr>
          <a:xfrm>
            <a:off x="2538934" y="6417821"/>
            <a:ext cx="6560660" cy="369332"/>
          </a:xfrm>
          <a:prstGeom prst="rect">
            <a:avLst/>
          </a:prstGeom>
          <a:noFill/>
        </p:spPr>
        <p:txBody>
          <a:bodyPr wrap="square" rtlCol="0">
            <a:spAutoFit/>
          </a:bodyPr>
          <a:lstStyle/>
          <a:p>
            <a:r>
              <a:rPr lang="en-US" dirty="0"/>
              <a:t>Note: Only 20 sites out of 50 are plotted for better visualization.</a:t>
            </a:r>
          </a:p>
        </p:txBody>
      </p:sp>
    </p:spTree>
    <p:extLst>
      <p:ext uri="{BB962C8B-B14F-4D97-AF65-F5344CB8AC3E}">
        <p14:creationId xmlns:p14="http://schemas.microsoft.com/office/powerpoint/2010/main" val="1351477043"/>
      </p:ext>
    </p:extLst>
  </p:cSld>
  <p:clrMapOvr>
    <a:masterClrMapping/>
  </p:clrMapOvr>
</p:sld>
</file>

<file path=ppt/theme/theme1.xml><?xml version="1.0" encoding="utf-8"?>
<a:theme xmlns:a="http://schemas.openxmlformats.org/drawingml/2006/main" name="BNL">
  <a:themeElements>
    <a:clrScheme name="BNL Color Palette">
      <a:dk1>
        <a:srgbClr val="000000"/>
      </a:dk1>
      <a:lt1>
        <a:srgbClr val="FFFFFF"/>
      </a:lt1>
      <a:dk2>
        <a:srgbClr val="000000"/>
      </a:dk2>
      <a:lt2>
        <a:srgbClr val="FFFFFF"/>
      </a:lt2>
      <a:accent1>
        <a:srgbClr val="105C78"/>
      </a:accent1>
      <a:accent2>
        <a:srgbClr val="00ADDC"/>
      </a:accent2>
      <a:accent3>
        <a:srgbClr val="B2D33B"/>
      </a:accent3>
      <a:accent4>
        <a:srgbClr val="F68B1F"/>
      </a:accent4>
      <a:accent5>
        <a:srgbClr val="B72467"/>
      </a:accent5>
      <a:accent6>
        <a:srgbClr val="FFCD34"/>
      </a:accent6>
      <a:hlink>
        <a:srgbClr val="4881C3"/>
      </a:hlink>
      <a:folHlink>
        <a:srgbClr val="51499E"/>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nl-ppt-template-widescreen (1)" id="{68B88DBF-D8A7-F140-AC03-5C2640B1CCE8}" vid="{B55FDC61-E760-F64E-A8C2-83C60445F8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BNL</Template>
  <TotalTime>16181</TotalTime>
  <Words>2304</Words>
  <Application>Microsoft Office PowerPoint</Application>
  <PresentationFormat>Widescreen</PresentationFormat>
  <Paragraphs>207</Paragraphs>
  <Slides>12</Slides>
  <Notes>10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Arial,Sans-Serif</vt:lpstr>
      <vt:lpstr>Calibri</vt:lpstr>
      <vt:lpstr>Consolas</vt:lpstr>
      <vt:lpstr>BNL</vt:lpstr>
      <vt:lpstr>CGSim: A Simulation Framework for Large Scale Distributed Computing Environment</vt:lpstr>
      <vt:lpstr>Outline</vt:lpstr>
      <vt:lpstr>The Worldwide LCG System (WLCG)</vt:lpstr>
      <vt:lpstr>Prior Work</vt:lpstr>
      <vt:lpstr>Computing Grid Simulator (CGSim) </vt:lpstr>
      <vt:lpstr>CGSim Features: Generating High Fidelity Training Dataset</vt:lpstr>
      <vt:lpstr>Plugin Mechanism and Visualization</vt:lpstr>
      <vt:lpstr>Calibration Methodology</vt:lpstr>
      <vt:lpstr>Evaluation: Calibration Results</vt:lpstr>
      <vt:lpstr>PowerPoint Presentation</vt:lpstr>
      <vt:lpstr>PowerPoint Presentation</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Hsu, Kuan-Chieh</dc:creator>
  <cp:keywords/>
  <dc:description/>
  <cp:lastModifiedBy>Sri Vatsavai, Sairam</cp:lastModifiedBy>
  <cp:revision>688</cp:revision>
  <dcterms:created xsi:type="dcterms:W3CDTF">2025-10-16T13:41:10Z</dcterms:created>
  <dcterms:modified xsi:type="dcterms:W3CDTF">2025-11-17T12:36:38Z</dcterms:modified>
  <cp:category/>
</cp:coreProperties>
</file>

<file path=docProps/thumbnail.jpeg>
</file>